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4"/>
    <p:sldMasterId id="2147484590" r:id="rId5"/>
  </p:sldMasterIdLst>
  <p:notesMasterIdLst>
    <p:notesMasterId r:id="rId23"/>
  </p:notesMasterIdLst>
  <p:handoutMasterIdLst>
    <p:handoutMasterId r:id="rId24"/>
  </p:handoutMasterIdLst>
  <p:sldIdLst>
    <p:sldId id="286" r:id="rId6"/>
    <p:sldId id="287" r:id="rId7"/>
    <p:sldId id="289" r:id="rId8"/>
    <p:sldId id="259" r:id="rId9"/>
    <p:sldId id="258" r:id="rId10"/>
    <p:sldId id="260" r:id="rId11"/>
    <p:sldId id="262" r:id="rId12"/>
    <p:sldId id="261" r:id="rId13"/>
    <p:sldId id="265" r:id="rId14"/>
    <p:sldId id="264" r:id="rId15"/>
    <p:sldId id="269" r:id="rId16"/>
    <p:sldId id="268" r:id="rId17"/>
    <p:sldId id="270" r:id="rId18"/>
    <p:sldId id="290" r:id="rId19"/>
    <p:sldId id="285" r:id="rId20"/>
    <p:sldId id="267" r:id="rId21"/>
    <p:sldId id="266" r:id="rId22"/>
  </p:sldIdLst>
  <p:sldSz cx="9144000" cy="5143500" type="screen16x9"/>
  <p:notesSz cx="7315200" cy="9601200"/>
  <p:defaultTextStyle>
    <a:defPPr>
      <a:defRPr lang="en-US"/>
    </a:defPPr>
    <a:lvl1pPr algn="l" rtl="0" fontAlgn="base">
      <a:spcBef>
        <a:spcPct val="0"/>
      </a:spcBef>
      <a:spcAft>
        <a:spcPct val="0"/>
      </a:spcAft>
      <a:defRPr sz="2400" kern="1200">
        <a:solidFill>
          <a:schemeClr val="tx1"/>
        </a:solidFill>
        <a:latin typeface="Arial" pitchFamily="34" charset="0"/>
        <a:ea typeface="MS PGothic" pitchFamily="34" charset="-128"/>
        <a:cs typeface="+mn-cs"/>
      </a:defRPr>
    </a:lvl1pPr>
    <a:lvl2pPr marL="457200" algn="l" rtl="0" fontAlgn="base">
      <a:spcBef>
        <a:spcPct val="0"/>
      </a:spcBef>
      <a:spcAft>
        <a:spcPct val="0"/>
      </a:spcAft>
      <a:defRPr sz="2400" kern="1200">
        <a:solidFill>
          <a:schemeClr val="tx1"/>
        </a:solidFill>
        <a:latin typeface="Arial" pitchFamily="34" charset="0"/>
        <a:ea typeface="MS PGothic" pitchFamily="34" charset="-128"/>
        <a:cs typeface="+mn-cs"/>
      </a:defRPr>
    </a:lvl2pPr>
    <a:lvl3pPr marL="914400" algn="l" rtl="0" fontAlgn="base">
      <a:spcBef>
        <a:spcPct val="0"/>
      </a:spcBef>
      <a:spcAft>
        <a:spcPct val="0"/>
      </a:spcAft>
      <a:defRPr sz="2400" kern="1200">
        <a:solidFill>
          <a:schemeClr val="tx1"/>
        </a:solidFill>
        <a:latin typeface="Arial" pitchFamily="34" charset="0"/>
        <a:ea typeface="MS PGothic" pitchFamily="34" charset="-128"/>
        <a:cs typeface="+mn-cs"/>
      </a:defRPr>
    </a:lvl3pPr>
    <a:lvl4pPr marL="1371600" algn="l" rtl="0" fontAlgn="base">
      <a:spcBef>
        <a:spcPct val="0"/>
      </a:spcBef>
      <a:spcAft>
        <a:spcPct val="0"/>
      </a:spcAft>
      <a:defRPr sz="2400" kern="1200">
        <a:solidFill>
          <a:schemeClr val="tx1"/>
        </a:solidFill>
        <a:latin typeface="Arial" pitchFamily="34" charset="0"/>
        <a:ea typeface="MS PGothic" pitchFamily="34" charset="-128"/>
        <a:cs typeface="+mn-cs"/>
      </a:defRPr>
    </a:lvl4pPr>
    <a:lvl5pPr marL="1828800" algn="l" rtl="0" fontAlgn="base">
      <a:spcBef>
        <a:spcPct val="0"/>
      </a:spcBef>
      <a:spcAft>
        <a:spcPct val="0"/>
      </a:spcAft>
      <a:defRPr sz="2400" kern="1200">
        <a:solidFill>
          <a:schemeClr val="tx1"/>
        </a:solidFill>
        <a:latin typeface="Arial" pitchFamily="34" charset="0"/>
        <a:ea typeface="MS PGothic" pitchFamily="34" charset="-128"/>
        <a:cs typeface="+mn-cs"/>
      </a:defRPr>
    </a:lvl5pPr>
    <a:lvl6pPr marL="2286000" algn="l" defTabSz="914400" rtl="0" eaLnBrk="1" latinLnBrk="0" hangingPunct="1">
      <a:defRPr sz="2400" kern="1200">
        <a:solidFill>
          <a:schemeClr val="tx1"/>
        </a:solidFill>
        <a:latin typeface="Arial" pitchFamily="34" charset="0"/>
        <a:ea typeface="MS PGothic" pitchFamily="34" charset="-128"/>
        <a:cs typeface="+mn-cs"/>
      </a:defRPr>
    </a:lvl6pPr>
    <a:lvl7pPr marL="2743200" algn="l" defTabSz="914400" rtl="0" eaLnBrk="1" latinLnBrk="0" hangingPunct="1">
      <a:defRPr sz="2400" kern="1200">
        <a:solidFill>
          <a:schemeClr val="tx1"/>
        </a:solidFill>
        <a:latin typeface="Arial" pitchFamily="34" charset="0"/>
        <a:ea typeface="MS PGothic" pitchFamily="34" charset="-128"/>
        <a:cs typeface="+mn-cs"/>
      </a:defRPr>
    </a:lvl7pPr>
    <a:lvl8pPr marL="3200400" algn="l" defTabSz="914400" rtl="0" eaLnBrk="1" latinLnBrk="0" hangingPunct="1">
      <a:defRPr sz="2400" kern="1200">
        <a:solidFill>
          <a:schemeClr val="tx1"/>
        </a:solidFill>
        <a:latin typeface="Arial" pitchFamily="34" charset="0"/>
        <a:ea typeface="MS PGothic" pitchFamily="34" charset="-128"/>
        <a:cs typeface="+mn-cs"/>
      </a:defRPr>
    </a:lvl8pPr>
    <a:lvl9pPr marL="3657600" algn="l" defTabSz="914400" rtl="0" eaLnBrk="1" latinLnBrk="0" hangingPunct="1">
      <a:defRPr sz="2400" kern="1200">
        <a:solidFill>
          <a:schemeClr val="tx1"/>
        </a:solidFill>
        <a:latin typeface="Arial" pitchFamily="34" charset="0"/>
        <a:ea typeface="MS PGothic"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orient="horz" pos="700">
          <p15:clr>
            <a:srgbClr val="A4A3A4"/>
          </p15:clr>
        </p15:guide>
        <p15:guide id="3" orient="horz" pos="454">
          <p15:clr>
            <a:srgbClr val="A4A3A4"/>
          </p15:clr>
        </p15:guide>
        <p15:guide id="4" pos="2880">
          <p15:clr>
            <a:srgbClr val="A4A3A4"/>
          </p15:clr>
        </p15:guide>
        <p15:guide id="5" pos="346">
          <p15:clr>
            <a:srgbClr val="A4A3A4"/>
          </p15:clr>
        </p15:guide>
        <p15:guide id="6" pos="576">
          <p15:clr>
            <a:srgbClr val="A4A3A4"/>
          </p15:clr>
        </p15:guide>
        <p15:guide id="7" pos="5587">
          <p15:clr>
            <a:srgbClr val="A4A3A4"/>
          </p15:clr>
        </p15:guide>
        <p15:guide id="8" pos="1613">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elissa Zuckerman" initials="MZ" lastIdx="3" clrIdx="0">
    <p:extLst/>
  </p:cmAuthor>
  <p:cmAuthor id="2" name="Microsoft Office User" initials="MOU" lastIdx="1" clrIdx="1">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7F00"/>
    <a:srgbClr val="114C43"/>
    <a:srgbClr val="0E2874"/>
    <a:srgbClr val="011D6C"/>
    <a:srgbClr val="409171"/>
    <a:srgbClr val="061668"/>
    <a:srgbClr val="CB333B"/>
    <a:srgbClr val="727274"/>
    <a:srgbClr val="63B487"/>
    <a:srgbClr val="35A3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53" autoAdjust="0"/>
    <p:restoredTop sz="84615" autoAdjust="0"/>
  </p:normalViewPr>
  <p:slideViewPr>
    <p:cSldViewPr snapToGrid="0">
      <p:cViewPr>
        <p:scale>
          <a:sx n="140" d="100"/>
          <a:sy n="140" d="100"/>
        </p:scale>
        <p:origin x="48" y="-536"/>
      </p:cViewPr>
      <p:guideLst>
        <p:guide orient="horz" pos="1620"/>
        <p:guide orient="horz" pos="700"/>
        <p:guide orient="horz" pos="454"/>
        <p:guide pos="2880"/>
        <p:guide pos="346"/>
        <p:guide pos="576"/>
        <p:guide pos="5587"/>
        <p:guide pos="1613"/>
      </p:guideLst>
    </p:cSldViewPr>
  </p:slideViewPr>
  <p:notesTextViewPr>
    <p:cViewPr>
      <p:scale>
        <a:sx n="1" d="1"/>
        <a:sy n="1" d="1"/>
      </p:scale>
      <p:origin x="0" y="0"/>
    </p:cViewPr>
  </p:notesTextViewPr>
  <p:notesViewPr>
    <p:cSldViewPr snapToGrid="0">
      <p:cViewPr>
        <p:scale>
          <a:sx n="1" d="2"/>
          <a:sy n="1" d="2"/>
        </p:scale>
        <p:origin x="0" y="0"/>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79425"/>
          </a:xfrm>
          <a:prstGeom prst="rect">
            <a:avLst/>
          </a:prstGeom>
        </p:spPr>
        <p:txBody>
          <a:bodyPr vert="horz" lIns="96661" tIns="48331" rIns="96661" bIns="48331" rtlCol="0"/>
          <a:lstStyle>
            <a:lvl1pPr algn="l" eaLnBrk="0" hangingPunct="0">
              <a:defRPr sz="1300">
                <a:latin typeface="Calibri" pitchFamily="34" charset="0"/>
                <a:ea typeface="ＭＳ Ｐゴシック" pitchFamily="-109" charset="-128"/>
                <a:cs typeface="+mn-cs"/>
              </a:defRPr>
            </a:lvl1pPr>
          </a:lstStyle>
          <a:p>
            <a:pPr>
              <a:defRPr/>
            </a:pPr>
            <a:endParaRPr lang="en-US"/>
          </a:p>
        </p:txBody>
      </p:sp>
      <p:sp>
        <p:nvSpPr>
          <p:cNvPr id="3" name="Date Placeholder 2"/>
          <p:cNvSpPr>
            <a:spLocks noGrp="1"/>
          </p:cNvSpPr>
          <p:nvPr>
            <p:ph type="dt" sz="quarter" idx="1"/>
          </p:nvPr>
        </p:nvSpPr>
        <p:spPr>
          <a:xfrm>
            <a:off x="4143375" y="0"/>
            <a:ext cx="3170238" cy="479425"/>
          </a:xfrm>
          <a:prstGeom prst="rect">
            <a:avLst/>
          </a:prstGeom>
        </p:spPr>
        <p:txBody>
          <a:bodyPr vert="horz" wrap="square" lIns="96661" tIns="48331" rIns="96661" bIns="48331" numCol="1" anchor="t" anchorCtr="0" compatLnSpc="1">
            <a:prstTxWarp prst="textNoShape">
              <a:avLst/>
            </a:prstTxWarp>
          </a:bodyPr>
          <a:lstStyle>
            <a:lvl1pPr algn="r" eaLnBrk="0" hangingPunct="0">
              <a:defRPr sz="1300">
                <a:latin typeface="Calibri" pitchFamily="34" charset="0"/>
              </a:defRPr>
            </a:lvl1pPr>
          </a:lstStyle>
          <a:p>
            <a:fld id="{2503ED08-06E4-41ED-89E8-119D0EF02A48}" type="datetimeFigureOut">
              <a:rPr lang="en-US"/>
              <a:pPr/>
              <a:t>3/5/19</a:t>
            </a:fld>
            <a:endParaRPr lang="en-US"/>
          </a:p>
        </p:txBody>
      </p:sp>
      <p:sp>
        <p:nvSpPr>
          <p:cNvPr id="4" name="Footer Placeholder 3"/>
          <p:cNvSpPr>
            <a:spLocks noGrp="1"/>
          </p:cNvSpPr>
          <p:nvPr>
            <p:ph type="ftr" sz="quarter" idx="2"/>
          </p:nvPr>
        </p:nvSpPr>
        <p:spPr>
          <a:xfrm>
            <a:off x="0" y="9120188"/>
            <a:ext cx="3170238" cy="479425"/>
          </a:xfrm>
          <a:prstGeom prst="rect">
            <a:avLst/>
          </a:prstGeom>
        </p:spPr>
        <p:txBody>
          <a:bodyPr vert="horz" lIns="96661" tIns="48331" rIns="96661" bIns="48331" rtlCol="0" anchor="b"/>
          <a:lstStyle>
            <a:lvl1pPr algn="l" eaLnBrk="0" hangingPunct="0">
              <a:defRPr sz="1300">
                <a:latin typeface="Calibri" pitchFamily="34" charset="0"/>
                <a:ea typeface="ＭＳ Ｐゴシック" pitchFamily="-109" charset="-128"/>
                <a:cs typeface="+mn-cs"/>
              </a:defRPr>
            </a:lvl1pPr>
          </a:lstStyle>
          <a:p>
            <a:pPr>
              <a:defRPr/>
            </a:pPr>
            <a:endParaRPr lang="en-US"/>
          </a:p>
        </p:txBody>
      </p:sp>
      <p:sp>
        <p:nvSpPr>
          <p:cNvPr id="5" name="Slide Number Placeholder 4"/>
          <p:cNvSpPr>
            <a:spLocks noGrp="1"/>
          </p:cNvSpPr>
          <p:nvPr>
            <p:ph type="sldNum" sz="quarter" idx="3"/>
          </p:nvPr>
        </p:nvSpPr>
        <p:spPr>
          <a:xfrm>
            <a:off x="4143375" y="9120188"/>
            <a:ext cx="3170238" cy="479425"/>
          </a:xfrm>
          <a:prstGeom prst="rect">
            <a:avLst/>
          </a:prstGeom>
        </p:spPr>
        <p:txBody>
          <a:bodyPr vert="horz" wrap="square" lIns="96661" tIns="48331" rIns="96661" bIns="48331" numCol="1" anchor="b" anchorCtr="0" compatLnSpc="1">
            <a:prstTxWarp prst="textNoShape">
              <a:avLst/>
            </a:prstTxWarp>
          </a:bodyPr>
          <a:lstStyle>
            <a:lvl1pPr algn="r" eaLnBrk="0" hangingPunct="0">
              <a:defRPr sz="1300">
                <a:latin typeface="Calibri" pitchFamily="34" charset="0"/>
              </a:defRPr>
            </a:lvl1pPr>
          </a:lstStyle>
          <a:p>
            <a:fld id="{D6C45BBB-83DA-4AD0-BB77-0E8391E9F2C8}" type="slidenum">
              <a:rPr lang="en-US"/>
              <a:pPr/>
              <a:t>‹#›</a:t>
            </a:fld>
            <a:endParaRPr lang="en-US"/>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jpeg>
</file>

<file path=ppt/media/image12.png>
</file>

<file path=ppt/media/image13.jpeg>
</file>

<file path=ppt/media/image14.png>
</file>

<file path=ppt/media/image15.jpeg>
</file>

<file path=ppt/media/image16.jpe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0"/>
            <a:ext cx="3170238" cy="479425"/>
          </a:xfrm>
          <a:prstGeom prst="rect">
            <a:avLst/>
          </a:prstGeom>
          <a:noFill/>
          <a:ln w="9525">
            <a:noFill/>
            <a:miter lim="800000"/>
            <a:headEnd/>
            <a:tailEnd/>
          </a:ln>
        </p:spPr>
        <p:txBody>
          <a:bodyPr vert="horz" wrap="square" lIns="96661" tIns="48331" rIns="96661" bIns="48331" numCol="1" anchor="t" anchorCtr="0" compatLnSpc="1">
            <a:prstTxWarp prst="textNoShape">
              <a:avLst/>
            </a:prstTxWarp>
          </a:bodyPr>
          <a:lstStyle>
            <a:lvl1pPr eaLnBrk="0" hangingPunct="0">
              <a:defRPr sz="1300">
                <a:latin typeface="Calibri" pitchFamily="34" charset="0"/>
                <a:ea typeface="ＭＳ Ｐゴシック" pitchFamily="-109" charset="-128"/>
                <a:cs typeface="ＭＳ Ｐゴシック" pitchFamily="-109" charset="-128"/>
              </a:defRPr>
            </a:lvl1pPr>
          </a:lstStyle>
          <a:p>
            <a:pPr>
              <a:defRPr/>
            </a:pPr>
            <a:endParaRPr lang="en-US"/>
          </a:p>
        </p:txBody>
      </p:sp>
      <p:sp>
        <p:nvSpPr>
          <p:cNvPr id="7171" name="Rectangle 3"/>
          <p:cNvSpPr>
            <a:spLocks noGrp="1" noChangeArrowheads="1"/>
          </p:cNvSpPr>
          <p:nvPr>
            <p:ph type="dt" idx="1"/>
          </p:nvPr>
        </p:nvSpPr>
        <p:spPr bwMode="auto">
          <a:xfrm>
            <a:off x="4144963" y="0"/>
            <a:ext cx="3170237" cy="479425"/>
          </a:xfrm>
          <a:prstGeom prst="rect">
            <a:avLst/>
          </a:prstGeom>
          <a:noFill/>
          <a:ln w="9525">
            <a:noFill/>
            <a:miter lim="800000"/>
            <a:headEnd/>
            <a:tailEnd/>
          </a:ln>
        </p:spPr>
        <p:txBody>
          <a:bodyPr vert="horz" wrap="square" lIns="96661" tIns="48331" rIns="96661" bIns="48331" numCol="1" anchor="t" anchorCtr="0" compatLnSpc="1">
            <a:prstTxWarp prst="textNoShape">
              <a:avLst/>
            </a:prstTxWarp>
          </a:bodyPr>
          <a:lstStyle>
            <a:lvl1pPr algn="r" eaLnBrk="0" hangingPunct="0">
              <a:defRPr sz="1300">
                <a:latin typeface="Calibri" pitchFamily="34" charset="0"/>
                <a:ea typeface="ＭＳ Ｐゴシック" pitchFamily="-109" charset="-128"/>
                <a:cs typeface="ＭＳ Ｐゴシック" pitchFamily="-109" charset="-128"/>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457200" y="720725"/>
            <a:ext cx="6400800" cy="3600450"/>
          </a:xfrm>
          <a:prstGeom prst="rect">
            <a:avLst/>
          </a:prstGeom>
          <a:noFill/>
          <a:ln w="9525">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7173" name="Rectangle 5"/>
          <p:cNvSpPr>
            <a:spLocks noGrp="1" noChangeArrowheads="1"/>
          </p:cNvSpPr>
          <p:nvPr>
            <p:ph type="body" sz="quarter" idx="3"/>
          </p:nvPr>
        </p:nvSpPr>
        <p:spPr bwMode="auto">
          <a:xfrm>
            <a:off x="974725" y="4560888"/>
            <a:ext cx="5365750" cy="4319587"/>
          </a:xfrm>
          <a:prstGeom prst="rect">
            <a:avLst/>
          </a:prstGeom>
          <a:noFill/>
          <a:ln w="9525">
            <a:noFill/>
            <a:miter lim="800000"/>
            <a:headEnd/>
            <a:tailEnd/>
          </a:ln>
        </p:spPr>
        <p:txBody>
          <a:bodyPr vert="horz" wrap="square" lIns="96661" tIns="48331" rIns="96661" bIns="48331"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9121775"/>
            <a:ext cx="3170238" cy="479425"/>
          </a:xfrm>
          <a:prstGeom prst="rect">
            <a:avLst/>
          </a:prstGeom>
          <a:noFill/>
          <a:ln w="9525">
            <a:noFill/>
            <a:miter lim="800000"/>
            <a:headEnd/>
            <a:tailEnd/>
          </a:ln>
        </p:spPr>
        <p:txBody>
          <a:bodyPr vert="horz" wrap="square" lIns="96661" tIns="48331" rIns="96661" bIns="48331" numCol="1" anchor="b" anchorCtr="0" compatLnSpc="1">
            <a:prstTxWarp prst="textNoShape">
              <a:avLst/>
            </a:prstTxWarp>
          </a:bodyPr>
          <a:lstStyle>
            <a:lvl1pPr eaLnBrk="0" hangingPunct="0">
              <a:defRPr sz="1300">
                <a:latin typeface="Calibri" pitchFamily="34" charset="0"/>
                <a:ea typeface="ＭＳ Ｐゴシック" pitchFamily="-109" charset="-128"/>
                <a:cs typeface="ＭＳ Ｐゴシック" pitchFamily="-109" charset="-128"/>
              </a:defRPr>
            </a:lvl1pPr>
          </a:lstStyle>
          <a:p>
            <a:pPr>
              <a:defRPr/>
            </a:pPr>
            <a:endParaRPr lang="en-US"/>
          </a:p>
        </p:txBody>
      </p:sp>
      <p:sp>
        <p:nvSpPr>
          <p:cNvPr id="7175" name="Rectangle 7"/>
          <p:cNvSpPr>
            <a:spLocks noGrp="1" noChangeArrowheads="1"/>
          </p:cNvSpPr>
          <p:nvPr>
            <p:ph type="sldNum" sz="quarter" idx="5"/>
          </p:nvPr>
        </p:nvSpPr>
        <p:spPr bwMode="auto">
          <a:xfrm>
            <a:off x="4144963" y="9121775"/>
            <a:ext cx="3170237" cy="479425"/>
          </a:xfrm>
          <a:prstGeom prst="rect">
            <a:avLst/>
          </a:prstGeom>
          <a:noFill/>
          <a:ln w="9525">
            <a:noFill/>
            <a:miter lim="800000"/>
            <a:headEnd/>
            <a:tailEnd/>
          </a:ln>
        </p:spPr>
        <p:txBody>
          <a:bodyPr vert="horz" wrap="square" lIns="96661" tIns="48331" rIns="96661" bIns="48331" numCol="1" anchor="b" anchorCtr="0" compatLnSpc="1">
            <a:prstTxWarp prst="textNoShape">
              <a:avLst/>
            </a:prstTxWarp>
          </a:bodyPr>
          <a:lstStyle>
            <a:lvl1pPr algn="r" eaLnBrk="0" hangingPunct="0">
              <a:defRPr sz="1300">
                <a:latin typeface="Calibri" pitchFamily="34" charset="0"/>
              </a:defRPr>
            </a:lvl1pPr>
          </a:lstStyle>
          <a:p>
            <a:fld id="{CEFA16CB-AEBE-4616-A0C2-923B64A8254D}" type="slidenum">
              <a:rPr lang="en-US"/>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Calibri" pitchFamily="34" charset="0"/>
        <a:ea typeface="MS PGothic" pitchFamily="34" charset="-128"/>
        <a:cs typeface="MS PGothic" charset="0"/>
      </a:defRPr>
    </a:lvl1pPr>
    <a:lvl2pPr marL="457200" algn="l" rtl="0" eaLnBrk="0" fontAlgn="base" hangingPunct="0">
      <a:spcBef>
        <a:spcPct val="30000"/>
      </a:spcBef>
      <a:spcAft>
        <a:spcPct val="0"/>
      </a:spcAft>
      <a:defRPr sz="1200" kern="1200">
        <a:solidFill>
          <a:schemeClr val="tx1"/>
        </a:solidFill>
        <a:latin typeface="Calibri" pitchFamily="34" charset="0"/>
        <a:ea typeface="MS PGothic" pitchFamily="34" charset="-128"/>
        <a:cs typeface="MS PGothic" charset="0"/>
      </a:defRPr>
    </a:lvl2pPr>
    <a:lvl3pPr marL="914400" algn="l" rtl="0" eaLnBrk="0" fontAlgn="base" hangingPunct="0">
      <a:spcBef>
        <a:spcPct val="30000"/>
      </a:spcBef>
      <a:spcAft>
        <a:spcPct val="0"/>
      </a:spcAft>
      <a:defRPr sz="1200" kern="1200">
        <a:solidFill>
          <a:schemeClr val="tx1"/>
        </a:solidFill>
        <a:latin typeface="Calibri" pitchFamily="34" charset="0"/>
        <a:ea typeface="MS PGothic" pitchFamily="34" charset="-128"/>
        <a:cs typeface="MS PGothic" charset="0"/>
      </a:defRPr>
    </a:lvl3pPr>
    <a:lvl4pPr marL="1371600" algn="l" rtl="0" eaLnBrk="0" fontAlgn="base" hangingPunct="0">
      <a:spcBef>
        <a:spcPct val="30000"/>
      </a:spcBef>
      <a:spcAft>
        <a:spcPct val="0"/>
      </a:spcAft>
      <a:defRPr sz="1200" kern="1200">
        <a:solidFill>
          <a:schemeClr val="tx1"/>
        </a:solidFill>
        <a:latin typeface="Calibri" pitchFamily="34" charset="0"/>
        <a:ea typeface="MS PGothic" pitchFamily="34" charset="-128"/>
        <a:cs typeface="MS PGothic" charset="0"/>
      </a:defRPr>
    </a:lvl4pPr>
    <a:lvl5pPr marL="1828800" algn="l" rtl="0" eaLnBrk="0" fontAlgn="base" hangingPunct="0">
      <a:spcBef>
        <a:spcPct val="30000"/>
      </a:spcBef>
      <a:spcAft>
        <a:spcPct val="0"/>
      </a:spcAft>
      <a:defRPr sz="1200" kern="1200">
        <a:solidFill>
          <a:schemeClr val="tx1"/>
        </a:solidFill>
        <a:latin typeface="Calibri" pitchFamily="34" charset="0"/>
        <a:ea typeface="MS PGothic" pitchFamily="34" charset="-128"/>
        <a:cs typeface="MS PGothic" charset="0"/>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solidFill>
                  <a:schemeClr val="accent6"/>
                </a:solidFill>
              </a:rPr>
              <a:t>Physician correctly predict short or long staying patients only 50% of time</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solidFill>
                  <a:schemeClr val="tx1"/>
                </a:solidFill>
              </a:rPr>
              <a:t>(Equipment and Beds)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i="1" dirty="0">
                <a:solidFill>
                  <a:schemeClr val="tx1"/>
                </a:solidFill>
              </a:rPr>
              <a:t>Allocation of staff and care </a:t>
            </a:r>
            <a:r>
              <a:rPr lang="en-US" sz="1200" dirty="0">
                <a:solidFill>
                  <a:schemeClr val="tx1"/>
                </a:solidFill>
              </a:rPr>
              <a:t>to high risk patients</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dirty="0">
              <a:solidFill>
                <a:schemeClr val="tx1"/>
              </a:solidFill>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dirty="0">
              <a:solidFill>
                <a:schemeClr val="tx1"/>
              </a:solidFill>
            </a:endParaRPr>
          </a:p>
          <a:p>
            <a:endParaRPr lang="en-US" dirty="0"/>
          </a:p>
          <a:p>
            <a:endParaRPr lang="en-US" dirty="0"/>
          </a:p>
        </p:txBody>
      </p:sp>
      <p:sp>
        <p:nvSpPr>
          <p:cNvPr id="4" name="Slide Number Placeholder 3"/>
          <p:cNvSpPr>
            <a:spLocks noGrp="1"/>
          </p:cNvSpPr>
          <p:nvPr>
            <p:ph type="sldNum" sz="quarter" idx="10"/>
          </p:nvPr>
        </p:nvSpPr>
        <p:spPr/>
        <p:txBody>
          <a:bodyPr/>
          <a:lstStyle/>
          <a:p>
            <a:fld id="{CEFA16CB-AEBE-4616-A0C2-923B64A8254D}" type="slidenum">
              <a:rPr lang="en-US" smtClean="0"/>
              <a:pPr/>
              <a:t>2</a:t>
            </a:fld>
            <a:endParaRPr lang="en-US"/>
          </a:p>
        </p:txBody>
      </p:sp>
    </p:spTree>
    <p:extLst>
      <p:ext uri="{BB962C8B-B14F-4D97-AF65-F5344CB8AC3E}">
        <p14:creationId xmlns:p14="http://schemas.microsoft.com/office/powerpoint/2010/main" val="12285813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7 feats vs 2000 not have </a:t>
            </a:r>
            <a:r>
              <a:rPr lang="en-US" dirty="0" err="1"/>
              <a:t>assessd</a:t>
            </a:r>
            <a:r>
              <a:rPr lang="en-US" dirty="0"/>
              <a:t> losing some predictability in the expense of </a:t>
            </a:r>
            <a:r>
              <a:rPr lang="en-US" dirty="0" err="1"/>
              <a:t>explainability</a:t>
            </a:r>
            <a:endParaRPr lang="en-US" dirty="0"/>
          </a:p>
        </p:txBody>
      </p:sp>
      <p:sp>
        <p:nvSpPr>
          <p:cNvPr id="4" name="Slide Number Placeholder 3"/>
          <p:cNvSpPr>
            <a:spLocks noGrp="1"/>
          </p:cNvSpPr>
          <p:nvPr>
            <p:ph type="sldNum" sz="quarter" idx="10"/>
          </p:nvPr>
        </p:nvSpPr>
        <p:spPr/>
        <p:txBody>
          <a:bodyPr/>
          <a:lstStyle/>
          <a:p>
            <a:fld id="{CEFA16CB-AEBE-4616-A0C2-923B64A8254D}" type="slidenum">
              <a:rPr lang="en-US" smtClean="0"/>
              <a:pPr/>
              <a:t>14</a:t>
            </a:fld>
            <a:endParaRPr lang="en-US"/>
          </a:p>
        </p:txBody>
      </p:sp>
    </p:spTree>
    <p:extLst>
      <p:ext uri="{BB962C8B-B14F-4D97-AF65-F5344CB8AC3E}">
        <p14:creationId xmlns:p14="http://schemas.microsoft.com/office/powerpoint/2010/main" val="650098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t>Rather than classification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t>Possibly indicating severity or progress of patients’ underlying disease symptoms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t>Evolution through time</a:t>
            </a: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sz="1200" dirty="0"/>
          </a:p>
          <a:p>
            <a:endParaRPr lang="en-US" dirty="0"/>
          </a:p>
        </p:txBody>
      </p:sp>
      <p:sp>
        <p:nvSpPr>
          <p:cNvPr id="4" name="Slide Number Placeholder 3"/>
          <p:cNvSpPr>
            <a:spLocks noGrp="1"/>
          </p:cNvSpPr>
          <p:nvPr>
            <p:ph type="sldNum" sz="quarter" idx="10"/>
          </p:nvPr>
        </p:nvSpPr>
        <p:spPr/>
        <p:txBody>
          <a:bodyPr/>
          <a:lstStyle/>
          <a:p>
            <a:fld id="{CEFA16CB-AEBE-4616-A0C2-923B64A8254D}" type="slidenum">
              <a:rPr lang="en-US" smtClean="0"/>
              <a:pPr/>
              <a:t>3</a:t>
            </a:fld>
            <a:endParaRPr lang="en-US"/>
          </a:p>
        </p:txBody>
      </p:sp>
    </p:spTree>
    <p:extLst>
      <p:ext uri="{BB962C8B-B14F-4D97-AF65-F5344CB8AC3E}">
        <p14:creationId xmlns:p14="http://schemas.microsoft.com/office/powerpoint/2010/main" val="3352244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 i.e. a single hospital</a:t>
            </a:r>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solidFill>
                  <a:schemeClr val="tx1"/>
                </a:solidFill>
              </a:rPr>
              <a:t>(i.e. age, gender)</a:t>
            </a:r>
          </a:p>
          <a:p>
            <a:endParaRPr lang="en-US" dirty="0"/>
          </a:p>
        </p:txBody>
      </p:sp>
      <p:sp>
        <p:nvSpPr>
          <p:cNvPr id="4" name="Slide Number Placeholder 3"/>
          <p:cNvSpPr>
            <a:spLocks noGrp="1"/>
          </p:cNvSpPr>
          <p:nvPr>
            <p:ph type="sldNum" sz="quarter" idx="10"/>
          </p:nvPr>
        </p:nvSpPr>
        <p:spPr/>
        <p:txBody>
          <a:bodyPr/>
          <a:lstStyle/>
          <a:p>
            <a:fld id="{CEFA16CB-AEBE-4616-A0C2-923B64A8254D}" type="slidenum">
              <a:rPr lang="en-US" smtClean="0"/>
              <a:pPr/>
              <a:t>4</a:t>
            </a:fld>
            <a:endParaRPr lang="en-US"/>
          </a:p>
        </p:txBody>
      </p:sp>
    </p:spTree>
    <p:extLst>
      <p:ext uri="{BB962C8B-B14F-4D97-AF65-F5344CB8AC3E}">
        <p14:creationId xmlns:p14="http://schemas.microsoft.com/office/powerpoint/2010/main" val="36411621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Impute results in bias, where more data is available through data, better signal for patient states, good proxies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Input</a:t>
            </a:r>
            <a:r>
              <a:rPr lang="en-US" dirty="0"/>
              <a:t> :  Physiological Measurements throughout time for </a:t>
            </a:r>
            <a:r>
              <a:rPr lang="en-US" i="1" dirty="0"/>
              <a:t>48 hours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b="1" dirty="0"/>
              <a:t>Output</a:t>
            </a:r>
            <a:r>
              <a:rPr lang="en-US" dirty="0"/>
              <a:t> : Length of stay in ICU in days</a:t>
            </a:r>
          </a:p>
          <a:p>
            <a:endParaRPr lang="en-US" dirty="0"/>
          </a:p>
        </p:txBody>
      </p:sp>
      <p:sp>
        <p:nvSpPr>
          <p:cNvPr id="4" name="Slide Number Placeholder 3"/>
          <p:cNvSpPr>
            <a:spLocks noGrp="1"/>
          </p:cNvSpPr>
          <p:nvPr>
            <p:ph type="sldNum" sz="quarter" idx="10"/>
          </p:nvPr>
        </p:nvSpPr>
        <p:spPr/>
        <p:txBody>
          <a:bodyPr/>
          <a:lstStyle/>
          <a:p>
            <a:fld id="{CEFA16CB-AEBE-4616-A0C2-923B64A8254D}" type="slidenum">
              <a:rPr lang="en-US" smtClean="0"/>
              <a:pPr/>
              <a:t>5</a:t>
            </a:fld>
            <a:endParaRPr lang="en-US"/>
          </a:p>
        </p:txBody>
      </p:sp>
    </p:spTree>
    <p:extLst>
      <p:ext uri="{BB962C8B-B14F-4D97-AF65-F5344CB8AC3E}">
        <p14:creationId xmlns:p14="http://schemas.microsoft.com/office/powerpoint/2010/main" val="4344361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Less parameters to learn, less complexity, </a:t>
            </a:r>
            <a:r>
              <a:rPr lang="en-US" dirty="0" err="1"/>
              <a:t>explainability</a:t>
            </a:r>
            <a:r>
              <a:rPr lang="en-US" dirty="0"/>
              <a:t> </a:t>
            </a:r>
            <a:r>
              <a:rPr lang="en-US" dirty="0" err="1"/>
              <a:t>transiton</a:t>
            </a:r>
            <a:r>
              <a:rPr lang="en-US" dirty="0"/>
              <a:t> and pie and emission probabilities</a:t>
            </a:r>
          </a:p>
          <a:p>
            <a:endParaRPr lang="en-US" dirty="0"/>
          </a:p>
          <a:p>
            <a:endParaRPr lang="en-US" dirty="0"/>
          </a:p>
          <a:p>
            <a:r>
              <a:rPr lang="en-US" dirty="0"/>
              <a:t>Five common regression models: LASSO regression</a:t>
            </a:r>
          </a:p>
          <a:p>
            <a:pPr marL="285750" indent="-285750">
              <a:buClr>
                <a:srgbClr val="C00000"/>
              </a:buClr>
              <a:buFont typeface="Arial" panose="020B0604020202020204" pitchFamily="34" charset="0"/>
              <a:buChar char="•"/>
            </a:pPr>
            <a:r>
              <a:rPr lang="en-US" sz="1200" dirty="0"/>
              <a:t>Ridge regression</a:t>
            </a:r>
          </a:p>
          <a:p>
            <a:pPr marL="285750" indent="-285750">
              <a:buClr>
                <a:srgbClr val="C00000"/>
              </a:buClr>
              <a:buFont typeface="Arial" panose="020B0604020202020204" pitchFamily="34" charset="0"/>
              <a:buChar char="•"/>
            </a:pPr>
            <a:r>
              <a:rPr lang="en-US" sz="1200" dirty="0"/>
              <a:t>Poisson regression</a:t>
            </a:r>
          </a:p>
          <a:p>
            <a:pPr marL="285750" indent="-285750">
              <a:buClr>
                <a:srgbClr val="C00000"/>
              </a:buClr>
              <a:buFont typeface="Arial" panose="020B0604020202020204" pitchFamily="34" charset="0"/>
              <a:buChar char="•"/>
            </a:pPr>
            <a:r>
              <a:rPr lang="en-US" sz="1200" dirty="0"/>
              <a:t>Binomial regression</a:t>
            </a:r>
          </a:p>
          <a:p>
            <a:pPr marL="285750" indent="-285750">
              <a:buClr>
                <a:srgbClr val="C00000"/>
              </a:buClr>
              <a:buFont typeface="Arial" panose="020B0604020202020204" pitchFamily="34" charset="0"/>
              <a:buChar char="•"/>
            </a:pPr>
            <a:r>
              <a:rPr lang="en-US" sz="1200" dirty="0"/>
              <a:t>Support vector regression (SVR)</a:t>
            </a:r>
          </a:p>
          <a:p>
            <a:pPr marL="285750" indent="-285750">
              <a:buClr>
                <a:srgbClr val="C00000"/>
              </a:buClr>
              <a:buFont typeface="Arial" panose="020B0604020202020204" pitchFamily="34" charset="0"/>
              <a:buChar char="•"/>
            </a:pPr>
            <a:endParaRPr lang="en-US" sz="1200" dirty="0"/>
          </a:p>
          <a:p>
            <a:r>
              <a:rPr lang="en-US" dirty="0"/>
              <a:t>(5 statistics) for each of the 7 variables</a:t>
            </a:r>
          </a:p>
          <a:p>
            <a:pPr lvl="1"/>
            <a:r>
              <a:rPr lang="en-US" dirty="0">
                <a:solidFill>
                  <a:schemeClr val="tx1"/>
                </a:solidFill>
              </a:rPr>
              <a:t>35 features in total for each patient</a:t>
            </a:r>
          </a:p>
          <a:p>
            <a:pPr marL="285750" indent="-285750">
              <a:buClr>
                <a:srgbClr val="C00000"/>
              </a:buClr>
              <a:buFont typeface="Arial" panose="020B0604020202020204" pitchFamily="34" charset="0"/>
              <a:buChar char="•"/>
            </a:pPr>
            <a:endParaRPr lang="en-US" sz="1200" dirty="0"/>
          </a:p>
          <a:p>
            <a:pPr marL="285750" marR="0" lvl="0" indent="-285750" algn="l" defTabSz="914400" rtl="0" eaLnBrk="0" fontAlgn="base" latinLnBrk="0" hangingPunct="0">
              <a:lnSpc>
                <a:spcPct val="100000"/>
              </a:lnSpc>
              <a:spcBef>
                <a:spcPct val="30000"/>
              </a:spcBef>
              <a:spcAft>
                <a:spcPct val="0"/>
              </a:spcAft>
              <a:buClr>
                <a:srgbClr val="C00000"/>
              </a:buClr>
              <a:buSzTx/>
              <a:buFont typeface="Arial" panose="020B0604020202020204" pitchFamily="34" charset="0"/>
              <a:buChar char="•"/>
              <a:tabLst/>
              <a:defRPr/>
            </a:pPr>
            <a:r>
              <a:rPr lang="en-US" sz="1200" dirty="0">
                <a:highlight>
                  <a:srgbClr val="FFFF00"/>
                </a:highlight>
              </a:rPr>
              <a:t>Meanwhile HMM Model attempts to utilize all temporal information by considering all values</a:t>
            </a:r>
          </a:p>
          <a:p>
            <a:pPr marL="285750" indent="-285750">
              <a:buClr>
                <a:srgbClr val="C00000"/>
              </a:buClr>
              <a:buFont typeface="Arial" panose="020B0604020202020204" pitchFamily="34" charset="0"/>
              <a:buChar char="•"/>
            </a:pPr>
            <a:endParaRPr lang="en-US" sz="1200" dirty="0"/>
          </a:p>
          <a:p>
            <a:endParaRPr lang="en-US" dirty="0"/>
          </a:p>
        </p:txBody>
      </p:sp>
      <p:sp>
        <p:nvSpPr>
          <p:cNvPr id="4" name="Slide Number Placeholder 3"/>
          <p:cNvSpPr>
            <a:spLocks noGrp="1"/>
          </p:cNvSpPr>
          <p:nvPr>
            <p:ph type="sldNum" sz="quarter" idx="10"/>
          </p:nvPr>
        </p:nvSpPr>
        <p:spPr/>
        <p:txBody>
          <a:bodyPr/>
          <a:lstStyle/>
          <a:p>
            <a:fld id="{CEFA16CB-AEBE-4616-A0C2-923B64A8254D}" type="slidenum">
              <a:rPr lang="en-US" smtClean="0"/>
              <a:pPr/>
              <a:t>6</a:t>
            </a:fld>
            <a:endParaRPr lang="en-US"/>
          </a:p>
        </p:txBody>
      </p:sp>
    </p:spTree>
    <p:extLst>
      <p:ext uri="{BB962C8B-B14F-4D97-AF65-F5344CB8AC3E}">
        <p14:creationId xmlns:p14="http://schemas.microsoft.com/office/powerpoint/2010/main" val="6688170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FA16CB-AEBE-4616-A0C2-923B64A8254D}" type="slidenum">
              <a:rPr lang="en-US" smtClean="0"/>
              <a:pPr/>
              <a:t>7</a:t>
            </a:fld>
            <a:endParaRPr lang="en-US"/>
          </a:p>
        </p:txBody>
      </p:sp>
    </p:spTree>
    <p:extLst>
      <p:ext uri="{BB962C8B-B14F-4D97-AF65-F5344CB8AC3E}">
        <p14:creationId xmlns:p14="http://schemas.microsoft.com/office/powerpoint/2010/main" val="31532850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highlight>
                  <a:srgbClr val="FFFF00"/>
                </a:highlight>
              </a:rPr>
              <a:t>Len(Sequence) = # time windows</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highlight>
                  <a:srgbClr val="FFFF00"/>
                </a:highlight>
              </a:rPr>
              <a:t>Spits out likelihood of each state for a given time window</a:t>
            </a:r>
          </a:p>
          <a:p>
            <a:endParaRPr lang="en-US" dirty="0"/>
          </a:p>
        </p:txBody>
      </p:sp>
      <p:sp>
        <p:nvSpPr>
          <p:cNvPr id="4" name="Slide Number Placeholder 3"/>
          <p:cNvSpPr>
            <a:spLocks noGrp="1"/>
          </p:cNvSpPr>
          <p:nvPr>
            <p:ph type="sldNum" sz="quarter" idx="10"/>
          </p:nvPr>
        </p:nvSpPr>
        <p:spPr/>
        <p:txBody>
          <a:bodyPr/>
          <a:lstStyle/>
          <a:p>
            <a:fld id="{CEFA16CB-AEBE-4616-A0C2-923B64A8254D}" type="slidenum">
              <a:rPr lang="en-US" smtClean="0"/>
              <a:pPr/>
              <a:t>8</a:t>
            </a:fld>
            <a:endParaRPr lang="en-US"/>
          </a:p>
        </p:txBody>
      </p:sp>
    </p:spTree>
    <p:extLst>
      <p:ext uri="{BB962C8B-B14F-4D97-AF65-F5344CB8AC3E}">
        <p14:creationId xmlns:p14="http://schemas.microsoft.com/office/powerpoint/2010/main" val="2308145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distributed</a:t>
            </a:r>
          </a:p>
        </p:txBody>
      </p:sp>
      <p:sp>
        <p:nvSpPr>
          <p:cNvPr id="4" name="Slide Number Placeholder 3"/>
          <p:cNvSpPr>
            <a:spLocks noGrp="1"/>
          </p:cNvSpPr>
          <p:nvPr>
            <p:ph type="sldNum" sz="quarter" idx="10"/>
          </p:nvPr>
        </p:nvSpPr>
        <p:spPr/>
        <p:txBody>
          <a:bodyPr/>
          <a:lstStyle/>
          <a:p>
            <a:fld id="{CEFA16CB-AEBE-4616-A0C2-923B64A8254D}" type="slidenum">
              <a:rPr lang="en-US" smtClean="0"/>
              <a:pPr/>
              <a:t>9</a:t>
            </a:fld>
            <a:endParaRPr lang="en-US"/>
          </a:p>
        </p:txBody>
      </p:sp>
    </p:spTree>
    <p:extLst>
      <p:ext uri="{BB962C8B-B14F-4D97-AF65-F5344CB8AC3E}">
        <p14:creationId xmlns:p14="http://schemas.microsoft.com/office/powerpoint/2010/main" val="10540561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EFA16CB-AEBE-4616-A0C2-923B64A8254D}" type="slidenum">
              <a:rPr lang="en-US" smtClean="0"/>
              <a:pPr/>
              <a:t>13</a:t>
            </a:fld>
            <a:endParaRPr lang="en-US"/>
          </a:p>
        </p:txBody>
      </p:sp>
    </p:spTree>
    <p:extLst>
      <p:ext uri="{BB962C8B-B14F-4D97-AF65-F5344CB8AC3E}">
        <p14:creationId xmlns:p14="http://schemas.microsoft.com/office/powerpoint/2010/main" val="13466588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6.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7.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8.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Master" Target="../slideMasters/slideMaster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23.png"/><Relationship Id="rId2" Type="http://schemas.openxmlformats.org/officeDocument/2006/relationships/image" Target="../media/image19.png"/><Relationship Id="rId1" Type="http://schemas.openxmlformats.org/officeDocument/2006/relationships/slideMaster" Target="../slideMasters/slideMaster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Master" Target="../slideMasters/slideMaster1.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5.jpe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bg>
      <p:bgPr>
        <a:solidFill>
          <a:schemeClr val="bg1">
            <a:lumMod val="85000"/>
          </a:schemeClr>
        </a:solidFill>
        <a:effectLst/>
      </p:bgPr>
    </p:bg>
    <p:spTree>
      <p:nvGrpSpPr>
        <p:cNvPr id="1" name=""/>
        <p:cNvGrpSpPr/>
        <p:nvPr/>
      </p:nvGrpSpPr>
      <p:grpSpPr>
        <a:xfrm>
          <a:off x="0" y="0"/>
          <a:ext cx="0" cy="0"/>
          <a:chOff x="0" y="0"/>
          <a:chExt cx="0" cy="0"/>
        </a:xfrm>
      </p:grpSpPr>
      <p:pic>
        <p:nvPicPr>
          <p:cNvPr id="7" name="Picture 6" descr="presenter version.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3075" name="Rectangle 3"/>
          <p:cNvSpPr>
            <a:spLocks noGrp="1" noChangeArrowheads="1"/>
          </p:cNvSpPr>
          <p:nvPr>
            <p:ph type="subTitle" idx="1" hasCustomPrompt="1"/>
          </p:nvPr>
        </p:nvSpPr>
        <p:spPr>
          <a:xfrm>
            <a:off x="552920" y="2382518"/>
            <a:ext cx="3955994" cy="872034"/>
          </a:xfrm>
        </p:spPr>
        <p:txBody>
          <a:bodyPr wrap="square" bIns="0" anchor="t">
            <a:spAutoFit/>
          </a:bodyPr>
          <a:lstStyle>
            <a:lvl1pPr marL="0" indent="0" algn="l">
              <a:spcBef>
                <a:spcPts val="400"/>
              </a:spcBef>
              <a:buFontTx/>
              <a:buNone/>
              <a:defRPr sz="1800" b="1">
                <a:solidFill>
                  <a:schemeClr val="tx1"/>
                </a:solidFill>
                <a:latin typeface="Arial"/>
                <a:cs typeface="Arial"/>
              </a:defRPr>
            </a:lvl1pPr>
            <a:lvl2pPr marL="0" indent="0">
              <a:spcBef>
                <a:spcPts val="400"/>
              </a:spcBef>
              <a:buNone/>
              <a:defRPr sz="1600" baseline="0"/>
            </a:lvl2pPr>
          </a:lstStyle>
          <a:p>
            <a:r>
              <a:rPr lang="en-US" dirty="0"/>
              <a:t>Speaker</a:t>
            </a:r>
          </a:p>
          <a:p>
            <a:pPr lvl="1"/>
            <a:r>
              <a:rPr lang="en-US" dirty="0"/>
              <a:t>Institution</a:t>
            </a:r>
          </a:p>
          <a:p>
            <a:pPr lvl="1"/>
            <a:r>
              <a:rPr lang="en-US" dirty="0"/>
              <a:t>Twitter: #AMIA2017</a:t>
            </a:r>
          </a:p>
        </p:txBody>
      </p:sp>
      <p:sp>
        <p:nvSpPr>
          <p:cNvPr id="3" name="Text Placeholder 2"/>
          <p:cNvSpPr>
            <a:spLocks noGrp="1"/>
          </p:cNvSpPr>
          <p:nvPr>
            <p:ph type="body" sz="quarter" idx="10" hasCustomPrompt="1"/>
          </p:nvPr>
        </p:nvSpPr>
        <p:spPr>
          <a:xfrm>
            <a:off x="553589" y="1025725"/>
            <a:ext cx="5929707" cy="1112108"/>
          </a:xfrm>
        </p:spPr>
        <p:txBody>
          <a:bodyPr anchor="b"/>
          <a:lstStyle>
            <a:lvl1pPr>
              <a:lnSpc>
                <a:spcPct val="90000"/>
              </a:lnSpc>
              <a:spcBef>
                <a:spcPts val="400"/>
              </a:spcBef>
              <a:defRPr sz="2800" b="1">
                <a:solidFill>
                  <a:schemeClr val="accent1"/>
                </a:solidFill>
                <a:latin typeface="+mj-lt"/>
                <a:cs typeface="Roboto Regular"/>
              </a:defRPr>
            </a:lvl1pPr>
            <a:lvl2pPr marL="0" indent="0">
              <a:spcBef>
                <a:spcPts val="400"/>
              </a:spcBef>
              <a:buNone/>
              <a:defRPr sz="1600" b="0" baseline="0">
                <a:solidFill>
                  <a:schemeClr val="accent2">
                    <a:lumMod val="75000"/>
                  </a:schemeClr>
                </a:solidFill>
                <a:latin typeface="+mj-lt"/>
                <a:cs typeface="Roboto Light"/>
              </a:defRPr>
            </a:lvl2pPr>
          </a:lstStyle>
          <a:p>
            <a:pPr lvl="0"/>
            <a:r>
              <a:rPr lang="en-US" dirty="0"/>
              <a:t>Title</a:t>
            </a:r>
          </a:p>
          <a:p>
            <a:pPr lvl="1"/>
            <a:r>
              <a:rPr lang="en-US" dirty="0"/>
              <a:t>Session Number</a:t>
            </a:r>
          </a:p>
          <a:p>
            <a:pPr lvl="1"/>
            <a:r>
              <a:rPr lang="en-US" dirty="0"/>
              <a:t>Presentation Title</a:t>
            </a:r>
          </a:p>
        </p:txBody>
      </p:sp>
      <p:pic>
        <p:nvPicPr>
          <p:cNvPr id="5" name="Picture 4" descr="amia-logo_color.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56054" y="343244"/>
            <a:ext cx="1948704" cy="494270"/>
          </a:xfrm>
          <a:prstGeom prst="rect">
            <a:avLst/>
          </a:prstGeom>
        </p:spPr>
      </p:pic>
    </p:spTree>
    <p:extLst>
      <p:ext uri="{BB962C8B-B14F-4D97-AF65-F5344CB8AC3E}">
        <p14:creationId xmlns:p14="http://schemas.microsoft.com/office/powerpoint/2010/main" val="34271130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Speaker">
    <p:bg>
      <p:bgPr>
        <a:solidFill>
          <a:schemeClr val="bg1">
            <a:lumMod val="85000"/>
          </a:schemeClr>
        </a:solidFill>
        <a:effectLst/>
      </p:bgPr>
    </p:bg>
    <p:spTree>
      <p:nvGrpSpPr>
        <p:cNvPr id="1" name=""/>
        <p:cNvGrpSpPr/>
        <p:nvPr/>
      </p:nvGrpSpPr>
      <p:grpSpPr>
        <a:xfrm>
          <a:off x="0" y="0"/>
          <a:ext cx="0" cy="0"/>
          <a:chOff x="0" y="0"/>
          <a:chExt cx="0" cy="0"/>
        </a:xfrm>
      </p:grpSpPr>
      <p:pic>
        <p:nvPicPr>
          <p:cNvPr id="7" name="Picture 6" descr="presenter version.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50971"/>
          </a:xfrm>
          <a:prstGeom prst="rect">
            <a:avLst/>
          </a:prstGeom>
        </p:spPr>
      </p:pic>
      <p:sp>
        <p:nvSpPr>
          <p:cNvPr id="3075" name="Rectangle 3"/>
          <p:cNvSpPr>
            <a:spLocks noGrp="1" noChangeArrowheads="1"/>
          </p:cNvSpPr>
          <p:nvPr>
            <p:ph type="subTitle" idx="1" hasCustomPrompt="1"/>
          </p:nvPr>
        </p:nvSpPr>
        <p:spPr>
          <a:xfrm>
            <a:off x="552920" y="2382518"/>
            <a:ext cx="3955994" cy="872034"/>
          </a:xfrm>
        </p:spPr>
        <p:txBody>
          <a:bodyPr wrap="square" bIns="0" anchor="t">
            <a:spAutoFit/>
          </a:bodyPr>
          <a:lstStyle>
            <a:lvl1pPr marL="0" indent="0" algn="l">
              <a:spcBef>
                <a:spcPts val="400"/>
              </a:spcBef>
              <a:buFontTx/>
              <a:buNone/>
              <a:defRPr sz="1800" b="1">
                <a:solidFill>
                  <a:schemeClr val="tx1"/>
                </a:solidFill>
                <a:latin typeface="Arial"/>
                <a:cs typeface="Arial"/>
              </a:defRPr>
            </a:lvl1pPr>
            <a:lvl2pPr marL="0" indent="0">
              <a:spcBef>
                <a:spcPts val="400"/>
              </a:spcBef>
              <a:buNone/>
              <a:defRPr sz="1600" baseline="0"/>
            </a:lvl2pPr>
          </a:lstStyle>
          <a:p>
            <a:r>
              <a:rPr lang="en-US" dirty="0"/>
              <a:t>Speaker</a:t>
            </a:r>
          </a:p>
          <a:p>
            <a:pPr lvl="1"/>
            <a:r>
              <a:rPr lang="en-US" dirty="0"/>
              <a:t>Institution</a:t>
            </a:r>
          </a:p>
          <a:p>
            <a:pPr lvl="1"/>
            <a:r>
              <a:rPr lang="en-US" dirty="0"/>
              <a:t>Twitter: #AMIA2017</a:t>
            </a:r>
          </a:p>
        </p:txBody>
      </p:sp>
      <p:sp>
        <p:nvSpPr>
          <p:cNvPr id="3" name="Text Placeholder 2"/>
          <p:cNvSpPr>
            <a:spLocks noGrp="1"/>
          </p:cNvSpPr>
          <p:nvPr>
            <p:ph type="body" sz="quarter" idx="10" hasCustomPrompt="1"/>
          </p:nvPr>
        </p:nvSpPr>
        <p:spPr>
          <a:xfrm>
            <a:off x="553591" y="1025725"/>
            <a:ext cx="5929707" cy="1112108"/>
          </a:xfrm>
        </p:spPr>
        <p:txBody>
          <a:bodyPr anchor="b"/>
          <a:lstStyle>
            <a:lvl1pPr>
              <a:lnSpc>
                <a:spcPct val="90000"/>
              </a:lnSpc>
              <a:spcBef>
                <a:spcPts val="400"/>
              </a:spcBef>
              <a:defRPr sz="2800" b="1">
                <a:solidFill>
                  <a:schemeClr val="accent1"/>
                </a:solidFill>
                <a:latin typeface="+mj-lt"/>
                <a:cs typeface="Roboto Regular"/>
              </a:defRPr>
            </a:lvl1pPr>
            <a:lvl2pPr marL="0" indent="0">
              <a:spcBef>
                <a:spcPts val="400"/>
              </a:spcBef>
              <a:buNone/>
              <a:defRPr sz="1600" b="0" baseline="0">
                <a:solidFill>
                  <a:schemeClr val="accent2">
                    <a:lumMod val="75000"/>
                  </a:schemeClr>
                </a:solidFill>
                <a:latin typeface="+mj-lt"/>
                <a:cs typeface="Roboto Light"/>
              </a:defRPr>
            </a:lvl2pPr>
          </a:lstStyle>
          <a:p>
            <a:pPr lvl="0"/>
            <a:r>
              <a:rPr lang="en-US" dirty="0"/>
              <a:t>Title</a:t>
            </a:r>
          </a:p>
          <a:p>
            <a:pPr lvl="1"/>
            <a:r>
              <a:rPr lang="en-US" dirty="0"/>
              <a:t>Session Number</a:t>
            </a:r>
          </a:p>
          <a:p>
            <a:pPr lvl="1"/>
            <a:r>
              <a:rPr lang="en-US" dirty="0"/>
              <a:t>Presentation Title</a:t>
            </a:r>
          </a:p>
        </p:txBody>
      </p:sp>
      <p:pic>
        <p:nvPicPr>
          <p:cNvPr id="5" name="Picture 4" descr="amia-logo_color.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56054" y="343244"/>
            <a:ext cx="1948704" cy="494270"/>
          </a:xfrm>
          <a:prstGeom prst="rect">
            <a:avLst/>
          </a:prstGeom>
        </p:spPr>
      </p:pic>
    </p:spTree>
    <p:extLst>
      <p:ext uri="{BB962C8B-B14F-4D97-AF65-F5344CB8AC3E}">
        <p14:creationId xmlns:p14="http://schemas.microsoft.com/office/powerpoint/2010/main" val="8739710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and Speaker_Extra Space">
    <p:bg>
      <p:bgPr>
        <a:solidFill>
          <a:schemeClr val="bg1">
            <a:lumMod val="85000"/>
          </a:schemeClr>
        </a:solidFill>
        <a:effectLst/>
      </p:bgPr>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3735"/>
            <a:ext cx="9144000" cy="5143500"/>
          </a:xfrm>
          <a:prstGeom prst="rect">
            <a:avLst/>
          </a:prstGeom>
        </p:spPr>
      </p:pic>
      <p:sp>
        <p:nvSpPr>
          <p:cNvPr id="3075" name="Rectangle 3"/>
          <p:cNvSpPr>
            <a:spLocks noGrp="1" noChangeArrowheads="1"/>
          </p:cNvSpPr>
          <p:nvPr>
            <p:ph type="subTitle" idx="1" hasCustomPrompt="1"/>
          </p:nvPr>
        </p:nvSpPr>
        <p:spPr>
          <a:xfrm>
            <a:off x="552920" y="2326044"/>
            <a:ext cx="7964716" cy="451406"/>
          </a:xfrm>
        </p:spPr>
        <p:txBody>
          <a:bodyPr wrap="square" bIns="0" anchor="t">
            <a:spAutoFit/>
          </a:bodyPr>
          <a:lstStyle>
            <a:lvl1pPr marL="0" indent="0" algn="l">
              <a:spcBef>
                <a:spcPts val="400"/>
              </a:spcBef>
              <a:buFontTx/>
              <a:buNone/>
              <a:defRPr sz="1400" b="1">
                <a:solidFill>
                  <a:schemeClr val="tx1"/>
                </a:solidFill>
                <a:latin typeface="Arial"/>
                <a:cs typeface="Arial"/>
              </a:defRPr>
            </a:lvl1pPr>
            <a:lvl2pPr marL="0" indent="0">
              <a:spcBef>
                <a:spcPts val="400"/>
              </a:spcBef>
              <a:buNone/>
              <a:defRPr sz="1200" baseline="0"/>
            </a:lvl2pPr>
          </a:lstStyle>
          <a:p>
            <a:r>
              <a:rPr lang="en-US" dirty="0"/>
              <a:t>Speaker</a:t>
            </a:r>
          </a:p>
          <a:p>
            <a:pPr lvl="1"/>
            <a:r>
              <a:rPr lang="en-US" dirty="0"/>
              <a:t>Institution</a:t>
            </a:r>
          </a:p>
        </p:txBody>
      </p:sp>
      <p:sp>
        <p:nvSpPr>
          <p:cNvPr id="3" name="Text Placeholder 2"/>
          <p:cNvSpPr>
            <a:spLocks noGrp="1"/>
          </p:cNvSpPr>
          <p:nvPr>
            <p:ph type="body" sz="quarter" idx="10" hasCustomPrompt="1"/>
          </p:nvPr>
        </p:nvSpPr>
        <p:spPr>
          <a:xfrm>
            <a:off x="553591" y="1025725"/>
            <a:ext cx="7964045" cy="1112108"/>
          </a:xfrm>
        </p:spPr>
        <p:txBody>
          <a:bodyPr anchor="b"/>
          <a:lstStyle>
            <a:lvl1pPr>
              <a:lnSpc>
                <a:spcPct val="90000"/>
              </a:lnSpc>
              <a:spcBef>
                <a:spcPts val="400"/>
              </a:spcBef>
              <a:defRPr sz="2800" b="1">
                <a:solidFill>
                  <a:schemeClr val="accent1"/>
                </a:solidFill>
                <a:latin typeface="+mj-lt"/>
                <a:cs typeface="Roboto Regular"/>
              </a:defRPr>
            </a:lvl1pPr>
            <a:lvl2pPr marL="0" indent="0">
              <a:spcBef>
                <a:spcPts val="400"/>
              </a:spcBef>
              <a:buNone/>
              <a:defRPr sz="1600" b="0" baseline="0">
                <a:solidFill>
                  <a:schemeClr val="accent2">
                    <a:lumMod val="75000"/>
                  </a:schemeClr>
                </a:solidFill>
                <a:latin typeface="+mj-lt"/>
                <a:cs typeface="Roboto Light"/>
              </a:defRPr>
            </a:lvl2pPr>
          </a:lstStyle>
          <a:p>
            <a:pPr lvl="0"/>
            <a:r>
              <a:rPr lang="en-US" dirty="0"/>
              <a:t>Title</a:t>
            </a:r>
          </a:p>
          <a:p>
            <a:pPr lvl="1"/>
            <a:r>
              <a:rPr lang="en-US" dirty="0"/>
              <a:t>Session Number</a:t>
            </a:r>
          </a:p>
          <a:p>
            <a:pPr lvl="1"/>
            <a:r>
              <a:rPr lang="en-US" dirty="0"/>
              <a:t>Presentation Title</a:t>
            </a:r>
          </a:p>
        </p:txBody>
      </p:sp>
      <p:pic>
        <p:nvPicPr>
          <p:cNvPr id="5" name="Picture 4" descr="amia-logo_color.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56054" y="343244"/>
            <a:ext cx="1948704" cy="494270"/>
          </a:xfrm>
          <a:prstGeom prst="rect">
            <a:avLst/>
          </a:prstGeom>
        </p:spPr>
      </p:pic>
    </p:spTree>
    <p:extLst>
      <p:ext uri="{BB962C8B-B14F-4D97-AF65-F5344CB8AC3E}">
        <p14:creationId xmlns:p14="http://schemas.microsoft.com/office/powerpoint/2010/main" val="5586017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1">
            <a:lumMod val="85000"/>
          </a:schemeClr>
        </a:solidFill>
        <a:effectLst/>
      </p:bgPr>
    </p:bg>
    <p:spTree>
      <p:nvGrpSpPr>
        <p:cNvPr id="1" name=""/>
        <p:cNvGrpSpPr/>
        <p:nvPr/>
      </p:nvGrpSpPr>
      <p:grpSpPr>
        <a:xfrm>
          <a:off x="0" y="0"/>
          <a:ext cx="0" cy="0"/>
          <a:chOff x="0" y="0"/>
          <a:chExt cx="0" cy="0"/>
        </a:xfrm>
      </p:grpSpPr>
      <p:pic>
        <p:nvPicPr>
          <p:cNvPr id="2" name="Picture 1" descr="final slide.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50971"/>
          </a:xfrm>
          <a:prstGeom prst="rect">
            <a:avLst/>
          </a:prstGeom>
        </p:spPr>
      </p:pic>
      <p:sp>
        <p:nvSpPr>
          <p:cNvPr id="3" name="Text Placeholder 2"/>
          <p:cNvSpPr>
            <a:spLocks noGrp="1"/>
          </p:cNvSpPr>
          <p:nvPr>
            <p:ph type="body" sz="quarter" idx="10" hasCustomPrompt="1"/>
          </p:nvPr>
        </p:nvSpPr>
        <p:spPr>
          <a:xfrm>
            <a:off x="2787650" y="1259360"/>
            <a:ext cx="3566642" cy="1112108"/>
          </a:xfrm>
        </p:spPr>
        <p:txBody>
          <a:bodyPr anchor="t"/>
          <a:lstStyle>
            <a:lvl1pPr algn="ctr">
              <a:lnSpc>
                <a:spcPct val="90000"/>
              </a:lnSpc>
              <a:spcBef>
                <a:spcPts val="1000"/>
              </a:spcBef>
              <a:defRPr sz="4000" b="1">
                <a:solidFill>
                  <a:schemeClr val="accent1"/>
                </a:solidFill>
                <a:latin typeface="Roboto Regular"/>
                <a:cs typeface="Roboto Regular"/>
              </a:defRPr>
            </a:lvl1pPr>
            <a:lvl2pPr marL="0" indent="0" algn="ctr">
              <a:spcBef>
                <a:spcPts val="1000"/>
              </a:spcBef>
              <a:buNone/>
              <a:defRPr sz="2400" b="0">
                <a:solidFill>
                  <a:schemeClr val="accent2"/>
                </a:solidFill>
                <a:latin typeface="Roboto Light"/>
                <a:cs typeface="Roboto Light"/>
              </a:defRPr>
            </a:lvl2pPr>
          </a:lstStyle>
          <a:p>
            <a:pPr lvl="0"/>
            <a:r>
              <a:rPr lang="en-US" dirty="0"/>
              <a:t>Title</a:t>
            </a:r>
          </a:p>
          <a:p>
            <a:pPr lvl="1"/>
            <a:r>
              <a:rPr lang="en-US" dirty="0"/>
              <a:t>Subtitle</a:t>
            </a:r>
          </a:p>
        </p:txBody>
      </p:sp>
      <p:pic>
        <p:nvPicPr>
          <p:cNvPr id="7" name="Picture 6" descr="amia-logo_color.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7475838" y="384421"/>
            <a:ext cx="1132702" cy="287299"/>
          </a:xfrm>
          <a:prstGeom prst="rect">
            <a:avLst/>
          </a:prstGeom>
        </p:spPr>
      </p:pic>
    </p:spTree>
    <p:extLst>
      <p:ext uri="{BB962C8B-B14F-4D97-AF65-F5344CB8AC3E}">
        <p14:creationId xmlns:p14="http://schemas.microsoft.com/office/powerpoint/2010/main" val="26422337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7" name="Title 26"/>
          <p:cNvSpPr>
            <a:spLocks noGrp="1"/>
          </p:cNvSpPr>
          <p:nvPr>
            <p:ph type="title"/>
          </p:nvPr>
        </p:nvSpPr>
        <p:spPr>
          <a:xfrm>
            <a:off x="547730" y="389212"/>
            <a:ext cx="6783946" cy="333425"/>
          </a:xfrm>
        </p:spPr>
        <p:txBody>
          <a:bodyPr/>
          <a:lstStyle/>
          <a:p>
            <a:r>
              <a:rPr lang="en-US" dirty="0"/>
              <a:t>Click to edit Master title style</a:t>
            </a:r>
          </a:p>
        </p:txBody>
      </p:sp>
      <p:sp>
        <p:nvSpPr>
          <p:cNvPr id="3" name="Content Placeholder 2"/>
          <p:cNvSpPr>
            <a:spLocks noGrp="1"/>
          </p:cNvSpPr>
          <p:nvPr>
            <p:ph sz="quarter" idx="12"/>
          </p:nvPr>
        </p:nvSpPr>
        <p:spPr>
          <a:xfrm>
            <a:off x="547077" y="939255"/>
            <a:ext cx="8056358" cy="3570961"/>
          </a:xfrm>
        </p:spPr>
        <p:txBody>
          <a:bodyPr/>
          <a:lstStyle>
            <a:lvl1pPr>
              <a:spcBef>
                <a:spcPts val="1200"/>
              </a:spcBef>
              <a:defRPr/>
            </a:lvl1pPr>
            <a:lvl2pPr>
              <a:spcBef>
                <a:spcPts val="600"/>
              </a:spcBef>
              <a:defRPr/>
            </a:lvl2pPr>
            <a:lvl3pPr>
              <a:spcBef>
                <a:spcPts val="600"/>
              </a:spcBef>
              <a:defRPr/>
            </a:lvl3pPr>
            <a:lvl4pPr>
              <a:spcBef>
                <a:spcPts val="600"/>
              </a:spcBef>
              <a:defRPr/>
            </a:lvl4pPr>
            <a:lvl5pPr>
              <a:spcBef>
                <a:spcPts val="600"/>
              </a:spcBef>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6"/>
          <p:cNvSpPr>
            <a:spLocks noGrp="1" noChangeArrowheads="1"/>
          </p:cNvSpPr>
          <p:nvPr>
            <p:ph type="sldNum" sz="quarter" idx="4"/>
          </p:nvPr>
        </p:nvSpPr>
        <p:spPr bwMode="auto">
          <a:xfrm>
            <a:off x="6695891" y="4870068"/>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10"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Tree>
    <p:extLst>
      <p:ext uri="{BB962C8B-B14F-4D97-AF65-F5344CB8AC3E}">
        <p14:creationId xmlns:p14="http://schemas.microsoft.com/office/powerpoint/2010/main" val="215941458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47079" y="389211"/>
            <a:ext cx="6784599" cy="333425"/>
          </a:xfrm>
        </p:spPr>
        <p:txBody>
          <a:bodyPr/>
          <a:lstStyle/>
          <a:p>
            <a:r>
              <a:rPr lang="en-US" dirty="0"/>
              <a:t>Click to edit Master title style</a:t>
            </a:r>
          </a:p>
        </p:txBody>
      </p:sp>
      <p:sp>
        <p:nvSpPr>
          <p:cNvPr id="3" name="Rectangle 6"/>
          <p:cNvSpPr>
            <a:spLocks noGrp="1" noChangeArrowheads="1"/>
          </p:cNvSpPr>
          <p:nvPr>
            <p:ph type="sldNum" sz="quarter" idx="4"/>
          </p:nvPr>
        </p:nvSpPr>
        <p:spPr bwMode="auto">
          <a:xfrm>
            <a:off x="6695891" y="4870068"/>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4"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Tree>
    <p:extLst>
      <p:ext uri="{BB962C8B-B14F-4D97-AF65-F5344CB8AC3E}">
        <p14:creationId xmlns:p14="http://schemas.microsoft.com/office/powerpoint/2010/main" val="131438427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6145" y="382696"/>
            <a:ext cx="6785533" cy="333425"/>
          </a:xfrm>
        </p:spPr>
        <p:txBody>
          <a:bodyPr/>
          <a:lstStyle/>
          <a:p>
            <a:r>
              <a:rPr lang="en-US" dirty="0"/>
              <a:t>Click to edit Master title style</a:t>
            </a:r>
          </a:p>
        </p:txBody>
      </p:sp>
      <p:sp>
        <p:nvSpPr>
          <p:cNvPr id="8" name="Content Placeholder 7"/>
          <p:cNvSpPr>
            <a:spLocks noGrp="1"/>
          </p:cNvSpPr>
          <p:nvPr>
            <p:ph sz="quarter" idx="12"/>
          </p:nvPr>
        </p:nvSpPr>
        <p:spPr>
          <a:xfrm>
            <a:off x="547081" y="945768"/>
            <a:ext cx="3924339" cy="356444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p:cNvSpPr>
            <a:spLocks noGrp="1"/>
          </p:cNvSpPr>
          <p:nvPr>
            <p:ph sz="quarter" idx="13"/>
          </p:nvPr>
        </p:nvSpPr>
        <p:spPr>
          <a:xfrm>
            <a:off x="4643593" y="945768"/>
            <a:ext cx="3924339" cy="35644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noChangeArrowheads="1"/>
          </p:cNvSpPr>
          <p:nvPr>
            <p:ph type="sldNum" sz="quarter" idx="4"/>
          </p:nvPr>
        </p:nvSpPr>
        <p:spPr bwMode="auto">
          <a:xfrm>
            <a:off x="6695891" y="4870068"/>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11"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Tree>
    <p:extLst>
      <p:ext uri="{BB962C8B-B14F-4D97-AF65-F5344CB8AC3E}">
        <p14:creationId xmlns:p14="http://schemas.microsoft.com/office/powerpoint/2010/main" val="22383933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ree Column">
    <p:spTree>
      <p:nvGrpSpPr>
        <p:cNvPr id="1" name=""/>
        <p:cNvGrpSpPr/>
        <p:nvPr/>
      </p:nvGrpSpPr>
      <p:grpSpPr>
        <a:xfrm>
          <a:off x="0" y="0"/>
          <a:ext cx="0" cy="0"/>
          <a:chOff x="0" y="0"/>
          <a:chExt cx="0" cy="0"/>
        </a:xfrm>
      </p:grpSpPr>
      <p:sp>
        <p:nvSpPr>
          <p:cNvPr id="2" name="Title 1"/>
          <p:cNvSpPr>
            <a:spLocks noGrp="1"/>
          </p:cNvSpPr>
          <p:nvPr>
            <p:ph type="title"/>
          </p:nvPr>
        </p:nvSpPr>
        <p:spPr>
          <a:xfrm>
            <a:off x="552658" y="382696"/>
            <a:ext cx="6772155" cy="333425"/>
          </a:xfrm>
        </p:spPr>
        <p:txBody>
          <a:bodyPr/>
          <a:lstStyle/>
          <a:p>
            <a:r>
              <a:rPr lang="en-US" dirty="0"/>
              <a:t>Click to edit Master title style</a:t>
            </a:r>
          </a:p>
        </p:txBody>
      </p:sp>
      <p:sp>
        <p:nvSpPr>
          <p:cNvPr id="9" name="Content Placeholder 8"/>
          <p:cNvSpPr>
            <a:spLocks noGrp="1"/>
          </p:cNvSpPr>
          <p:nvPr>
            <p:ph sz="quarter" idx="12"/>
          </p:nvPr>
        </p:nvSpPr>
        <p:spPr>
          <a:xfrm>
            <a:off x="556054" y="939255"/>
            <a:ext cx="2543762" cy="3570961"/>
          </a:xfrm>
        </p:spPr>
        <p:txBody>
          <a:bodyPr/>
          <a:lstStyle>
            <a:lvl1pPr>
              <a:defRPr sz="2000"/>
            </a:lvl1pPr>
            <a:lvl2pPr>
              <a:defRPr sz="1600"/>
            </a:lvl2pPr>
            <a:lvl3pPr>
              <a:defRPr sz="1400"/>
            </a:lvl3pPr>
            <a:lvl4pPr>
              <a:defRPr sz="1200"/>
            </a:lvl4pPr>
            <a:lvl5pPr>
              <a:defRPr sz="11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Content Placeholder 10"/>
          <p:cNvSpPr>
            <a:spLocks noGrp="1"/>
          </p:cNvSpPr>
          <p:nvPr>
            <p:ph sz="quarter" idx="13"/>
          </p:nvPr>
        </p:nvSpPr>
        <p:spPr>
          <a:xfrm>
            <a:off x="3280712" y="939255"/>
            <a:ext cx="2543762" cy="3570961"/>
          </a:xfrm>
        </p:spPr>
        <p:txBody>
          <a:bodyPr/>
          <a:lstStyle>
            <a:lvl1pPr>
              <a:defRPr sz="2000"/>
            </a:lvl1pPr>
            <a:lvl2pPr>
              <a:defRPr sz="1600"/>
            </a:lvl2pPr>
            <a:lvl3pPr>
              <a:defRPr sz="1400"/>
            </a:lvl3pPr>
            <a:lvl4pPr>
              <a:defRPr sz="12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Content Placeholder 12"/>
          <p:cNvSpPr>
            <a:spLocks noGrp="1"/>
          </p:cNvSpPr>
          <p:nvPr>
            <p:ph sz="quarter" idx="14"/>
          </p:nvPr>
        </p:nvSpPr>
        <p:spPr>
          <a:xfrm>
            <a:off x="6024546" y="939255"/>
            <a:ext cx="2543762" cy="3570961"/>
          </a:xfrm>
        </p:spPr>
        <p:txBody>
          <a:bodyPr/>
          <a:lstStyle>
            <a:lvl1pPr>
              <a:defRPr sz="2000"/>
            </a:lvl1pPr>
            <a:lvl2pPr>
              <a:defRPr sz="1600"/>
            </a:lvl2pPr>
            <a:lvl3pPr>
              <a:defRPr sz="1400"/>
            </a:lvl3pPr>
            <a:lvl4pPr>
              <a:defRPr sz="1200"/>
            </a:lvl4pPr>
            <a:lvl5pP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6"/>
          <p:cNvSpPr>
            <a:spLocks noGrp="1" noChangeArrowheads="1"/>
          </p:cNvSpPr>
          <p:nvPr>
            <p:ph type="sldNum" sz="quarter" idx="4"/>
          </p:nvPr>
        </p:nvSpPr>
        <p:spPr bwMode="auto">
          <a:xfrm>
            <a:off x="6695891" y="4870068"/>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12"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Tree>
    <p:extLst>
      <p:ext uri="{BB962C8B-B14F-4D97-AF65-F5344CB8AC3E}">
        <p14:creationId xmlns:p14="http://schemas.microsoft.com/office/powerpoint/2010/main" val="21383957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Rows">
    <p:spTree>
      <p:nvGrpSpPr>
        <p:cNvPr id="1" name=""/>
        <p:cNvGrpSpPr/>
        <p:nvPr/>
      </p:nvGrpSpPr>
      <p:grpSpPr>
        <a:xfrm>
          <a:off x="0" y="0"/>
          <a:ext cx="0" cy="0"/>
          <a:chOff x="0" y="0"/>
          <a:chExt cx="0" cy="0"/>
        </a:xfrm>
      </p:grpSpPr>
      <p:sp>
        <p:nvSpPr>
          <p:cNvPr id="2" name="Title 1"/>
          <p:cNvSpPr>
            <a:spLocks noGrp="1"/>
          </p:cNvSpPr>
          <p:nvPr>
            <p:ph type="title"/>
          </p:nvPr>
        </p:nvSpPr>
        <p:spPr>
          <a:xfrm>
            <a:off x="552657" y="382696"/>
            <a:ext cx="6779020" cy="333425"/>
          </a:xfrm>
        </p:spPr>
        <p:txBody>
          <a:bodyPr/>
          <a:lstStyle/>
          <a:p>
            <a:r>
              <a:rPr lang="en-US" dirty="0"/>
              <a:t>Click to edit Master title style</a:t>
            </a:r>
          </a:p>
        </p:txBody>
      </p:sp>
      <p:sp>
        <p:nvSpPr>
          <p:cNvPr id="9" name="Content Placeholder 8"/>
          <p:cNvSpPr>
            <a:spLocks noGrp="1"/>
          </p:cNvSpPr>
          <p:nvPr>
            <p:ph sz="quarter" idx="12"/>
          </p:nvPr>
        </p:nvSpPr>
        <p:spPr>
          <a:xfrm>
            <a:off x="556054" y="939257"/>
            <a:ext cx="8031892" cy="1069403"/>
          </a:xfrm>
        </p:spPr>
        <p:txBody>
          <a:bodyPr/>
          <a:lstStyle>
            <a:lvl1pPr>
              <a:defRPr sz="1600"/>
            </a:lvl1pPr>
            <a:lvl2pPr>
              <a:defRPr sz="1200"/>
            </a:lvl2pPr>
            <a:lvl3pPr>
              <a:defRPr sz="1100"/>
            </a:lvl3pPr>
            <a:lvl4pPr>
              <a:defRPr sz="105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Rectangle 6"/>
          <p:cNvSpPr>
            <a:spLocks noGrp="1" noChangeArrowheads="1"/>
          </p:cNvSpPr>
          <p:nvPr>
            <p:ph type="sldNum" sz="quarter" idx="4"/>
          </p:nvPr>
        </p:nvSpPr>
        <p:spPr bwMode="auto">
          <a:xfrm>
            <a:off x="6695891" y="4870068"/>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12"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
        <p:nvSpPr>
          <p:cNvPr id="8" name="Content Placeholder 8"/>
          <p:cNvSpPr>
            <a:spLocks noGrp="1"/>
          </p:cNvSpPr>
          <p:nvPr>
            <p:ph sz="quarter" idx="13"/>
          </p:nvPr>
        </p:nvSpPr>
        <p:spPr>
          <a:xfrm>
            <a:off x="557427" y="2169441"/>
            <a:ext cx="8031892" cy="1069403"/>
          </a:xfrm>
        </p:spPr>
        <p:txBody>
          <a:bodyPr/>
          <a:lstStyle>
            <a:lvl1pPr>
              <a:defRPr sz="1600"/>
            </a:lvl1pPr>
            <a:lvl2pPr>
              <a:defRPr sz="1200"/>
            </a:lvl2pPr>
            <a:lvl3pPr>
              <a:defRPr sz="1100"/>
            </a:lvl3pPr>
            <a:lvl4pPr>
              <a:defRPr sz="105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8"/>
          <p:cNvSpPr>
            <a:spLocks noGrp="1"/>
          </p:cNvSpPr>
          <p:nvPr>
            <p:ph sz="quarter" idx="14"/>
          </p:nvPr>
        </p:nvSpPr>
        <p:spPr>
          <a:xfrm>
            <a:off x="558800" y="3413355"/>
            <a:ext cx="8031892" cy="1069403"/>
          </a:xfrm>
        </p:spPr>
        <p:txBody>
          <a:bodyPr/>
          <a:lstStyle>
            <a:lvl1pPr>
              <a:defRPr sz="1600"/>
            </a:lvl1pPr>
            <a:lvl2pPr>
              <a:defRPr sz="1200"/>
            </a:lvl2pPr>
            <a:lvl3pPr>
              <a:defRPr sz="1100"/>
            </a:lvl3pPr>
            <a:lvl4pPr>
              <a:defRPr sz="1050"/>
            </a:lvl4pPr>
            <a:lvl5pPr>
              <a:defRPr sz="10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3797014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46145" y="382696"/>
            <a:ext cx="6785533" cy="333425"/>
          </a:xfrm>
        </p:spPr>
        <p:txBody>
          <a:bodyPr/>
          <a:lstStyle/>
          <a:p>
            <a:r>
              <a:rPr lang="en-US" dirty="0"/>
              <a:t>Click to edit Master title style</a:t>
            </a:r>
          </a:p>
        </p:txBody>
      </p:sp>
      <p:sp>
        <p:nvSpPr>
          <p:cNvPr id="8" name="Content Placeholder 7"/>
          <p:cNvSpPr>
            <a:spLocks noGrp="1"/>
          </p:cNvSpPr>
          <p:nvPr>
            <p:ph sz="quarter" idx="12"/>
          </p:nvPr>
        </p:nvSpPr>
        <p:spPr>
          <a:xfrm>
            <a:off x="547081" y="1558325"/>
            <a:ext cx="3924339" cy="295189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p:cNvSpPr>
            <a:spLocks noGrp="1"/>
          </p:cNvSpPr>
          <p:nvPr>
            <p:ph sz="quarter" idx="13"/>
          </p:nvPr>
        </p:nvSpPr>
        <p:spPr>
          <a:xfrm>
            <a:off x="4643593" y="1558325"/>
            <a:ext cx="3924339" cy="295189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Slide Number Placeholder 6"/>
          <p:cNvSpPr>
            <a:spLocks noGrp="1" noChangeArrowheads="1"/>
          </p:cNvSpPr>
          <p:nvPr>
            <p:ph type="sldNum" sz="quarter" idx="4"/>
          </p:nvPr>
        </p:nvSpPr>
        <p:spPr bwMode="auto">
          <a:xfrm>
            <a:off x="6695891" y="4870068"/>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11"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
        <p:nvSpPr>
          <p:cNvPr id="6" name="Text Placeholder 5"/>
          <p:cNvSpPr>
            <a:spLocks noGrp="1"/>
          </p:cNvSpPr>
          <p:nvPr>
            <p:ph type="body" sz="quarter" idx="14"/>
          </p:nvPr>
        </p:nvSpPr>
        <p:spPr>
          <a:xfrm>
            <a:off x="4640650" y="947867"/>
            <a:ext cx="3919839" cy="603592"/>
          </a:xfrm>
        </p:spPr>
        <p:txBody>
          <a:bodyPr/>
          <a:lstStyle>
            <a:lvl1pPr>
              <a:defRPr sz="2000" b="1"/>
            </a:lvl1pPr>
          </a:lstStyle>
          <a:p>
            <a:pPr lvl="0"/>
            <a:r>
              <a:rPr lang="en-US" dirty="0"/>
              <a:t>Click to edit Master text styles</a:t>
            </a:r>
          </a:p>
        </p:txBody>
      </p:sp>
      <p:sp>
        <p:nvSpPr>
          <p:cNvPr id="12" name="Text Placeholder 5"/>
          <p:cNvSpPr>
            <a:spLocks noGrp="1"/>
          </p:cNvSpPr>
          <p:nvPr>
            <p:ph type="body" sz="quarter" idx="15"/>
          </p:nvPr>
        </p:nvSpPr>
        <p:spPr>
          <a:xfrm>
            <a:off x="550563" y="949239"/>
            <a:ext cx="3919839" cy="603592"/>
          </a:xfrm>
        </p:spPr>
        <p:txBody>
          <a:bodyPr/>
          <a:lstStyle>
            <a:lvl1pPr>
              <a:defRPr sz="2000" b="1"/>
            </a:lvl1pPr>
          </a:lstStyle>
          <a:p>
            <a:pPr lvl="0"/>
            <a:r>
              <a:rPr lang="en-US" dirty="0"/>
              <a:t>Click to edit Master text styles</a:t>
            </a:r>
          </a:p>
        </p:txBody>
      </p:sp>
    </p:spTree>
    <p:extLst>
      <p:ext uri="{BB962C8B-B14F-4D97-AF65-F5344CB8AC3E}">
        <p14:creationId xmlns:p14="http://schemas.microsoft.com/office/powerpoint/2010/main" val="8871933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6145" y="382696"/>
            <a:ext cx="6785533" cy="333425"/>
          </a:xfrm>
        </p:spPr>
        <p:txBody>
          <a:bodyPr/>
          <a:lstStyle/>
          <a:p>
            <a:r>
              <a:rPr lang="en-US" dirty="0"/>
              <a:t>Click to edit Master title style</a:t>
            </a:r>
          </a:p>
        </p:txBody>
      </p:sp>
      <p:sp>
        <p:nvSpPr>
          <p:cNvPr id="8" name="Content Placeholder 7"/>
          <p:cNvSpPr>
            <a:spLocks noGrp="1"/>
          </p:cNvSpPr>
          <p:nvPr>
            <p:ph sz="quarter" idx="12"/>
          </p:nvPr>
        </p:nvSpPr>
        <p:spPr>
          <a:xfrm>
            <a:off x="547080" y="1853515"/>
            <a:ext cx="2905798" cy="2656701"/>
          </a:xfrm>
        </p:spPr>
        <p:txBody>
          <a:bodyPr/>
          <a:lstStyle>
            <a:lvl1pPr>
              <a:defRPr sz="1600"/>
            </a:lvl1pPr>
            <a:lvl2pPr>
              <a:defRPr sz="1200"/>
            </a:lvl2pPr>
            <a:lvl3pPr>
              <a:defRPr sz="1100"/>
            </a:lvl3pPr>
            <a:lvl4pPr>
              <a:defRPr sz="1050"/>
            </a:lvl4pPr>
            <a:lvl5pPr>
              <a:defRPr sz="9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noChangeArrowheads="1"/>
          </p:cNvSpPr>
          <p:nvPr>
            <p:ph type="sldNum" sz="quarter" idx="4"/>
          </p:nvPr>
        </p:nvSpPr>
        <p:spPr bwMode="auto">
          <a:xfrm>
            <a:off x="6695891" y="4870068"/>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11"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
        <p:nvSpPr>
          <p:cNvPr id="12" name="Text Placeholder 5"/>
          <p:cNvSpPr>
            <a:spLocks noGrp="1"/>
          </p:cNvSpPr>
          <p:nvPr>
            <p:ph type="body" sz="quarter" idx="15"/>
          </p:nvPr>
        </p:nvSpPr>
        <p:spPr>
          <a:xfrm>
            <a:off x="550562" y="949238"/>
            <a:ext cx="2902466" cy="904275"/>
          </a:xfrm>
        </p:spPr>
        <p:txBody>
          <a:bodyPr/>
          <a:lstStyle>
            <a:lvl1pPr>
              <a:defRPr sz="1800" b="1"/>
            </a:lvl1pPr>
          </a:lstStyle>
          <a:p>
            <a:pPr lvl="0"/>
            <a:r>
              <a:rPr lang="en-US" dirty="0"/>
              <a:t>Click to edit Master text styles</a:t>
            </a:r>
          </a:p>
        </p:txBody>
      </p:sp>
      <p:sp>
        <p:nvSpPr>
          <p:cNvPr id="4" name="Content Placeholder 3"/>
          <p:cNvSpPr>
            <a:spLocks noGrp="1"/>
          </p:cNvSpPr>
          <p:nvPr>
            <p:ph sz="quarter" idx="16"/>
          </p:nvPr>
        </p:nvSpPr>
        <p:spPr>
          <a:xfrm>
            <a:off x="3624651" y="947351"/>
            <a:ext cx="4963297" cy="35628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01489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losing">
    <p:bg>
      <p:bgPr>
        <a:solidFill>
          <a:schemeClr val="bg1">
            <a:lumMod val="85000"/>
          </a:schemeClr>
        </a:solidFill>
        <a:effectLst/>
      </p:bgPr>
    </p:bg>
    <p:spTree>
      <p:nvGrpSpPr>
        <p:cNvPr id="1" name=""/>
        <p:cNvGrpSpPr/>
        <p:nvPr/>
      </p:nvGrpSpPr>
      <p:grpSpPr>
        <a:xfrm>
          <a:off x="0" y="0"/>
          <a:ext cx="0" cy="0"/>
          <a:chOff x="0" y="0"/>
          <a:chExt cx="0" cy="0"/>
        </a:xfrm>
      </p:grpSpPr>
      <p:pic>
        <p:nvPicPr>
          <p:cNvPr id="6" name="Picture 5" descr="presenter version2.jp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3" name="Text Placeholder 2"/>
          <p:cNvSpPr>
            <a:spLocks noGrp="1"/>
          </p:cNvSpPr>
          <p:nvPr>
            <p:ph type="body" sz="quarter" idx="10" hasCustomPrompt="1"/>
          </p:nvPr>
        </p:nvSpPr>
        <p:spPr>
          <a:xfrm>
            <a:off x="2787650" y="1259360"/>
            <a:ext cx="3566642" cy="1112108"/>
          </a:xfrm>
        </p:spPr>
        <p:txBody>
          <a:bodyPr anchor="t"/>
          <a:lstStyle>
            <a:lvl1pPr algn="ctr">
              <a:lnSpc>
                <a:spcPct val="90000"/>
              </a:lnSpc>
              <a:spcBef>
                <a:spcPts val="1000"/>
              </a:spcBef>
              <a:defRPr sz="4000" b="1">
                <a:solidFill>
                  <a:schemeClr val="accent1"/>
                </a:solidFill>
                <a:latin typeface="+mj-lt"/>
                <a:cs typeface="Roboto Regular"/>
              </a:defRPr>
            </a:lvl1pPr>
            <a:lvl2pPr marL="0" indent="0" algn="ctr">
              <a:spcBef>
                <a:spcPts val="1000"/>
              </a:spcBef>
              <a:buNone/>
              <a:defRPr sz="2400" b="0">
                <a:solidFill>
                  <a:schemeClr val="accent2">
                    <a:lumMod val="75000"/>
                  </a:schemeClr>
                </a:solidFill>
                <a:latin typeface="+mj-lt"/>
                <a:cs typeface="Roboto Light"/>
              </a:defRPr>
            </a:lvl2pPr>
          </a:lstStyle>
          <a:p>
            <a:pPr lvl="0"/>
            <a:r>
              <a:rPr lang="en-US" dirty="0"/>
              <a:t>Title</a:t>
            </a:r>
          </a:p>
          <a:p>
            <a:pPr lvl="1"/>
            <a:r>
              <a:rPr lang="en-US" dirty="0"/>
              <a:t>Subtitle</a:t>
            </a:r>
          </a:p>
        </p:txBody>
      </p:sp>
      <p:pic>
        <p:nvPicPr>
          <p:cNvPr id="7" name="Picture 6" descr="amia-logo_color.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7475838" y="384420"/>
            <a:ext cx="1132702" cy="287299"/>
          </a:xfrm>
          <a:prstGeom prst="rect">
            <a:avLst/>
          </a:prstGeom>
        </p:spPr>
      </p:pic>
    </p:spTree>
    <p:extLst>
      <p:ext uri="{BB962C8B-B14F-4D97-AF65-F5344CB8AC3E}">
        <p14:creationId xmlns:p14="http://schemas.microsoft.com/office/powerpoint/2010/main" val="81731060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6144" y="382696"/>
            <a:ext cx="6778668" cy="333425"/>
          </a:xfrm>
        </p:spPr>
        <p:txBody>
          <a:bodyPr/>
          <a:lstStyle/>
          <a:p>
            <a:r>
              <a:rPr lang="en-US" dirty="0"/>
              <a:t>Click to edit Master title style</a:t>
            </a:r>
          </a:p>
        </p:txBody>
      </p:sp>
      <p:sp>
        <p:nvSpPr>
          <p:cNvPr id="8" name="Content Placeholder 7"/>
          <p:cNvSpPr>
            <a:spLocks noGrp="1"/>
          </p:cNvSpPr>
          <p:nvPr>
            <p:ph sz="quarter" idx="12"/>
          </p:nvPr>
        </p:nvSpPr>
        <p:spPr>
          <a:xfrm>
            <a:off x="547080" y="1853515"/>
            <a:ext cx="2905798" cy="2656701"/>
          </a:xfrm>
        </p:spPr>
        <p:txBody>
          <a:bodyPr/>
          <a:lstStyle>
            <a:lvl1pPr>
              <a:defRPr sz="1600"/>
            </a:lvl1pPr>
            <a:lvl2pPr>
              <a:defRPr sz="1200"/>
            </a:lvl2pPr>
            <a:lvl3pPr>
              <a:defRPr sz="1100"/>
            </a:lvl3pPr>
            <a:lvl4pPr>
              <a:defRPr sz="1050"/>
            </a:lvl4pPr>
            <a:lvl5pPr>
              <a:defRPr sz="9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noChangeArrowheads="1"/>
          </p:cNvSpPr>
          <p:nvPr>
            <p:ph type="sldNum" sz="quarter" idx="4"/>
          </p:nvPr>
        </p:nvSpPr>
        <p:spPr bwMode="auto">
          <a:xfrm>
            <a:off x="6695891" y="4870068"/>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11"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
        <p:nvSpPr>
          <p:cNvPr id="12" name="Text Placeholder 5"/>
          <p:cNvSpPr>
            <a:spLocks noGrp="1"/>
          </p:cNvSpPr>
          <p:nvPr>
            <p:ph type="body" sz="quarter" idx="15"/>
          </p:nvPr>
        </p:nvSpPr>
        <p:spPr>
          <a:xfrm>
            <a:off x="550562" y="949238"/>
            <a:ext cx="2902466" cy="904275"/>
          </a:xfrm>
        </p:spPr>
        <p:txBody>
          <a:bodyPr/>
          <a:lstStyle>
            <a:lvl1pPr>
              <a:defRPr sz="1800" b="1"/>
            </a:lvl1pPr>
          </a:lstStyle>
          <a:p>
            <a:pPr lvl="0"/>
            <a:r>
              <a:rPr lang="en-US" dirty="0"/>
              <a:t>Click to edit Master text styles</a:t>
            </a:r>
          </a:p>
        </p:txBody>
      </p:sp>
      <p:sp>
        <p:nvSpPr>
          <p:cNvPr id="5" name="Picture Placeholder 4"/>
          <p:cNvSpPr>
            <a:spLocks noGrp="1"/>
          </p:cNvSpPr>
          <p:nvPr>
            <p:ph type="pic" sz="quarter" idx="17"/>
          </p:nvPr>
        </p:nvSpPr>
        <p:spPr>
          <a:xfrm>
            <a:off x="3625250" y="947351"/>
            <a:ext cx="4962697" cy="3562865"/>
          </a:xfrm>
        </p:spPr>
        <p:txBody>
          <a:bodyPr/>
          <a:lstStyle/>
          <a:p>
            <a:endParaRPr lang="en-US"/>
          </a:p>
        </p:txBody>
      </p:sp>
    </p:spTree>
    <p:extLst>
      <p:ext uri="{BB962C8B-B14F-4D97-AF65-F5344CB8AC3E}">
        <p14:creationId xmlns:p14="http://schemas.microsoft.com/office/powerpoint/2010/main" val="117974622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Rectangle 11"/>
          <p:cNvSpPr>
            <a:spLocks noChangeArrowheads="1"/>
          </p:cNvSpPr>
          <p:nvPr userDrawn="1"/>
        </p:nvSpPr>
        <p:spPr bwMode="auto">
          <a:xfrm>
            <a:off x="0" y="0"/>
            <a:ext cx="9144000" cy="5143500"/>
          </a:xfrm>
          <a:prstGeom prst="rect">
            <a:avLst/>
          </a:prstGeom>
          <a:solidFill>
            <a:schemeClr val="bg1"/>
          </a:solidFill>
          <a:ln>
            <a:noFill/>
          </a:ln>
          <a:extLst/>
        </p:spPr>
        <p:txBody>
          <a:bodyPr wrap="none" anchor="ctr"/>
          <a:lstStyle/>
          <a:p>
            <a:endParaRPr lang="en-US">
              <a:solidFill>
                <a:srgbClr val="000000"/>
              </a:solidFill>
              <a:latin typeface="Calibri" pitchFamily="34" charset="0"/>
              <a:ea typeface="MS PGothic" pitchFamily="34" charset="-128"/>
            </a:endParaRPr>
          </a:p>
        </p:txBody>
      </p:sp>
    </p:spTree>
    <p:extLst>
      <p:ext uri="{BB962C8B-B14F-4D97-AF65-F5344CB8AC3E}">
        <p14:creationId xmlns:p14="http://schemas.microsoft.com/office/powerpoint/2010/main" val="257014828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About AMIA">
    <p:spTree>
      <p:nvGrpSpPr>
        <p:cNvPr id="1" name=""/>
        <p:cNvGrpSpPr/>
        <p:nvPr/>
      </p:nvGrpSpPr>
      <p:grpSpPr>
        <a:xfrm>
          <a:off x="0" y="0"/>
          <a:ext cx="0" cy="0"/>
          <a:chOff x="0" y="0"/>
          <a:chExt cx="0" cy="0"/>
        </a:xfrm>
      </p:grpSpPr>
      <p:sp>
        <p:nvSpPr>
          <p:cNvPr id="25" name="Rectangle 24"/>
          <p:cNvSpPr/>
          <p:nvPr userDrawn="1"/>
        </p:nvSpPr>
        <p:spPr>
          <a:xfrm>
            <a:off x="0" y="0"/>
            <a:ext cx="9144000" cy="5143500"/>
          </a:xfrm>
          <a:prstGeom prst="rect">
            <a:avLst/>
          </a:prstGeom>
          <a:solidFill>
            <a:schemeClr val="bg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chemeClr val="bg1"/>
              </a:solidFill>
              <a:latin typeface="Roboto Regular"/>
              <a:cs typeface="Roboto Regular"/>
            </a:endParaRPr>
          </a:p>
        </p:txBody>
      </p:sp>
      <p:sp>
        <p:nvSpPr>
          <p:cNvPr id="5" name="Rectangle 4"/>
          <p:cNvSpPr/>
          <p:nvPr userDrawn="1"/>
        </p:nvSpPr>
        <p:spPr>
          <a:xfrm>
            <a:off x="5260718" y="0"/>
            <a:ext cx="3883282" cy="5143500"/>
          </a:xfrm>
          <a:prstGeom prst="rect">
            <a:avLst/>
          </a:prstGeom>
          <a:solidFill>
            <a:schemeClr val="accent2"/>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pic>
        <p:nvPicPr>
          <p:cNvPr id="24" name="Picture 23" descr="speaker.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2259542"/>
          </a:xfrm>
          <a:prstGeom prst="rect">
            <a:avLst/>
          </a:prstGeom>
        </p:spPr>
      </p:pic>
      <p:sp>
        <p:nvSpPr>
          <p:cNvPr id="3" name="Slide Number Placeholder 2"/>
          <p:cNvSpPr>
            <a:spLocks noGrp="1"/>
          </p:cNvSpPr>
          <p:nvPr>
            <p:ph type="sldNum" sz="quarter" idx="10"/>
          </p:nvPr>
        </p:nvSpPr>
        <p:spPr/>
        <p:txBody>
          <a:bodyPr/>
          <a:lstStyle>
            <a:lvl1pPr>
              <a:defRPr>
                <a:solidFill>
                  <a:schemeClr val="bg1"/>
                </a:solidFill>
              </a:defRPr>
            </a:lvl1pPr>
          </a:lstStyle>
          <a:p>
            <a:fld id="{42C32FFB-F9AE-46F0-A233-A2E628258990}" type="slidenum">
              <a:rPr lang="en-US" smtClean="0"/>
              <a:pPr/>
              <a:t>‹#›</a:t>
            </a:fld>
            <a:endParaRPr lang="en-US" sz="1000"/>
          </a:p>
        </p:txBody>
      </p:sp>
      <p:sp>
        <p:nvSpPr>
          <p:cNvPr id="4" name="Footer Placeholder 3"/>
          <p:cNvSpPr>
            <a:spLocks noGrp="1"/>
          </p:cNvSpPr>
          <p:nvPr>
            <p:ph type="ftr" sz="quarter" idx="11"/>
          </p:nvPr>
        </p:nvSpPr>
        <p:spPr>
          <a:xfrm>
            <a:off x="546141" y="4870451"/>
            <a:ext cx="4235411" cy="103201"/>
          </a:xfrm>
        </p:spPr>
        <p:txBody>
          <a:bodyPr/>
          <a:lstStyle>
            <a:lvl1pPr>
              <a:defRPr>
                <a:solidFill>
                  <a:schemeClr val="accent2"/>
                </a:solidFill>
              </a:defRPr>
            </a:lvl1pPr>
          </a:lstStyle>
          <a:p>
            <a:r>
              <a:rPr lang="en-US"/>
              <a:t>2019 Informatics Summit  |   amia.org</a:t>
            </a:r>
            <a:endParaRPr lang="en-US" dirty="0"/>
          </a:p>
        </p:txBody>
      </p:sp>
      <p:pic>
        <p:nvPicPr>
          <p:cNvPr id="15" name="Picture 14" descr="amia-logo_color.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614872" y="1848414"/>
            <a:ext cx="1727044" cy="438048"/>
          </a:xfrm>
          <a:prstGeom prst="rect">
            <a:avLst/>
          </a:prstGeom>
        </p:spPr>
      </p:pic>
      <p:pic>
        <p:nvPicPr>
          <p:cNvPr id="16" name="Picture 15" descr="fb.png"/>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654880" y="2744718"/>
            <a:ext cx="90084" cy="173533"/>
          </a:xfrm>
          <a:prstGeom prst="rect">
            <a:avLst/>
          </a:prstGeom>
        </p:spPr>
      </p:pic>
      <p:sp>
        <p:nvSpPr>
          <p:cNvPr id="17" name="Rectangle 16"/>
          <p:cNvSpPr/>
          <p:nvPr userDrawn="1"/>
        </p:nvSpPr>
        <p:spPr>
          <a:xfrm>
            <a:off x="5888741" y="2688535"/>
            <a:ext cx="2014774" cy="2118529"/>
          </a:xfrm>
          <a:prstGeom prst="rect">
            <a:avLst/>
          </a:prstGeom>
        </p:spPr>
        <p:txBody>
          <a:bodyPr wrap="none" lIns="0" tIns="0" rIns="0" bIns="0">
            <a:spAutoFit/>
          </a:bodyPr>
          <a:lstStyle/>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AMIA</a:t>
            </a:r>
            <a:endParaRPr lang="en-US" sz="1600" b="0" dirty="0">
              <a:solidFill>
                <a:schemeClr val="tx1"/>
              </a:solidFill>
              <a:latin typeface="+mn-lt"/>
              <a:cs typeface="Roboto Regular"/>
            </a:endParaRPr>
          </a:p>
          <a:p>
            <a:pPr>
              <a:spcBef>
                <a:spcPts val="1000"/>
              </a:spcBef>
            </a:pPr>
            <a:r>
              <a:rPr lang="en-US" sz="1600" b="0" dirty="0">
                <a:solidFill>
                  <a:schemeClr val="tx1"/>
                </a:solidFill>
                <a:latin typeface="+mn-lt"/>
                <a:cs typeface="Roboto Regular"/>
              </a:rPr>
              <a:t>@AMIAinformatics</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Official Group of AMIA</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AMIA</a:t>
            </a:r>
            <a:r>
              <a:rPr lang="en-US" sz="1600" b="0" baseline="0" dirty="0">
                <a:solidFill>
                  <a:schemeClr val="tx1"/>
                </a:solidFill>
                <a:latin typeface="+mn-lt"/>
              </a:rPr>
              <a:t> i</a:t>
            </a:r>
            <a:r>
              <a:rPr lang="en-US" sz="1600" b="0" dirty="0">
                <a:solidFill>
                  <a:schemeClr val="tx1"/>
                </a:solidFill>
                <a:latin typeface="+mn-lt"/>
              </a:rPr>
              <a:t>nformatics</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1" kern="1200" dirty="0">
                <a:solidFill>
                  <a:schemeClr val="tx1"/>
                </a:solidFill>
                <a:latin typeface="Arial" pitchFamily="34" charset="0"/>
                <a:ea typeface="MS PGothic" pitchFamily="34" charset="-128"/>
                <a:cs typeface="Roboto Regular"/>
              </a:rPr>
              <a:t>www.amia.org</a:t>
            </a:r>
            <a:endParaRPr lang="en-US" sz="1600" b="1" kern="1200" dirty="0">
              <a:solidFill>
                <a:schemeClr val="accent1"/>
              </a:solidFill>
              <a:latin typeface="Arial" pitchFamily="34" charset="0"/>
              <a:ea typeface="MS PGothic" pitchFamily="34" charset="-128"/>
              <a:cs typeface="Roboto Regular"/>
            </a:endParaRPr>
          </a:p>
          <a:p>
            <a:pPr>
              <a:spcBef>
                <a:spcPts val="1000"/>
              </a:spcBef>
            </a:pPr>
            <a:r>
              <a:rPr lang="en-US" sz="1600" b="1" kern="1200" dirty="0">
                <a:solidFill>
                  <a:schemeClr val="accent1"/>
                </a:solidFill>
                <a:latin typeface="Arial" pitchFamily="34" charset="0"/>
                <a:ea typeface="MS PGothic" pitchFamily="34" charset="-128"/>
                <a:cs typeface="Roboto Regular"/>
              </a:rPr>
              <a:t>#</a:t>
            </a:r>
            <a:r>
              <a:rPr lang="en-US" sz="1600" b="1" kern="1200" dirty="0" err="1">
                <a:solidFill>
                  <a:schemeClr val="accent1"/>
                </a:solidFill>
                <a:latin typeface="Arial" pitchFamily="34" charset="0"/>
                <a:ea typeface="MS PGothic" pitchFamily="34" charset="-128"/>
                <a:cs typeface="Roboto Regular"/>
              </a:rPr>
              <a:t>WhyInformatics</a:t>
            </a:r>
            <a:endParaRPr lang="en-US" sz="1600" b="1" kern="1200" dirty="0">
              <a:solidFill>
                <a:schemeClr val="accent1"/>
              </a:solidFill>
              <a:latin typeface="Arial" pitchFamily="34" charset="0"/>
              <a:ea typeface="MS PGothic" pitchFamily="34" charset="-128"/>
              <a:cs typeface="Roboto Regular"/>
            </a:endParaRPr>
          </a:p>
        </p:txBody>
      </p:sp>
      <p:pic>
        <p:nvPicPr>
          <p:cNvPr id="20" name="Picture 19" descr="twitter-xxl.png"/>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5610018" y="3103171"/>
            <a:ext cx="185955" cy="185955"/>
          </a:xfrm>
          <a:prstGeom prst="rect">
            <a:avLst/>
          </a:prstGeom>
        </p:spPr>
      </p:pic>
      <p:pic>
        <p:nvPicPr>
          <p:cNvPr id="21" name="Picture 20" descr="linkedin-512.png"/>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5624656" y="3464687"/>
            <a:ext cx="150537" cy="150537"/>
          </a:xfrm>
          <a:prstGeom prst="rect">
            <a:avLst/>
          </a:prstGeom>
        </p:spPr>
      </p:pic>
      <p:sp>
        <p:nvSpPr>
          <p:cNvPr id="2" name="TextBox 1"/>
          <p:cNvSpPr txBox="1"/>
          <p:nvPr userDrawn="1"/>
        </p:nvSpPr>
        <p:spPr>
          <a:xfrm>
            <a:off x="545353" y="2689413"/>
            <a:ext cx="4235823" cy="1723549"/>
          </a:xfrm>
          <a:prstGeom prst="rect">
            <a:avLst/>
          </a:prstGeom>
          <a:noFill/>
        </p:spPr>
        <p:txBody>
          <a:bodyPr wrap="square" lIns="0" tIns="0" rIns="0" bIns="0" rtlCol="0">
            <a:spAutoFit/>
          </a:bodyPr>
          <a:lstStyle/>
          <a:p>
            <a:pPr marL="0" marR="0" lvl="0" indent="0" algn="l" defTabSz="914400" rtl="0" eaLnBrk="1" fontAlgn="base" latinLnBrk="0" hangingPunct="1">
              <a:lnSpc>
                <a:spcPct val="100000"/>
              </a:lnSpc>
              <a:spcBef>
                <a:spcPts val="1200"/>
              </a:spcBef>
              <a:spcAft>
                <a:spcPct val="0"/>
              </a:spcAft>
              <a:buClrTx/>
              <a:buSzTx/>
              <a:buFontTx/>
              <a:buNone/>
              <a:tabLst/>
              <a:defRPr/>
            </a:pPr>
            <a:r>
              <a:rPr kumimoji="0" lang="en-US" sz="1600" b="0" i="0" u="none" strike="noStrike" kern="0" cap="none" spc="0" normalizeH="0" baseline="0" noProof="0" dirty="0">
                <a:ln>
                  <a:noFill/>
                </a:ln>
                <a:solidFill>
                  <a:prstClr val="black"/>
                </a:solidFill>
                <a:effectLst/>
                <a:uLnTx/>
                <a:uFillTx/>
                <a:latin typeface="Roboto Regular"/>
                <a:ea typeface="MS PGothic" pitchFamily="34" charset="-128"/>
                <a:cs typeface="Roboto Regular"/>
              </a:rPr>
              <a:t>AMIA is the professional home for more than 5,400 informatics professionals, representing frontline clinicians, researchers, public health experts and educators who bring meaning to data, manage information and generate new knowledge across the research and healthcare enterprise.</a:t>
            </a:r>
          </a:p>
        </p:txBody>
      </p:sp>
      <p:pic>
        <p:nvPicPr>
          <p:cNvPr id="6" name="Picture 5"/>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5614474" y="3861079"/>
            <a:ext cx="179290" cy="126131"/>
          </a:xfrm>
          <a:prstGeom prst="rect">
            <a:avLst/>
          </a:prstGeom>
        </p:spPr>
      </p:pic>
    </p:spTree>
    <p:extLst>
      <p:ext uri="{BB962C8B-B14F-4D97-AF65-F5344CB8AC3E}">
        <p14:creationId xmlns:p14="http://schemas.microsoft.com/office/powerpoint/2010/main" val="29192999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About AMIA_Presenter">
    <p:spTree>
      <p:nvGrpSpPr>
        <p:cNvPr id="1" name=""/>
        <p:cNvGrpSpPr/>
        <p:nvPr/>
      </p:nvGrpSpPr>
      <p:grpSpPr>
        <a:xfrm>
          <a:off x="0" y="0"/>
          <a:ext cx="0" cy="0"/>
          <a:chOff x="0" y="0"/>
          <a:chExt cx="0" cy="0"/>
        </a:xfrm>
      </p:grpSpPr>
      <p:sp>
        <p:nvSpPr>
          <p:cNvPr id="25" name="Rectangle 24"/>
          <p:cNvSpPr/>
          <p:nvPr userDrawn="1"/>
        </p:nvSpPr>
        <p:spPr>
          <a:xfrm>
            <a:off x="0" y="0"/>
            <a:ext cx="9144000" cy="5143500"/>
          </a:xfrm>
          <a:prstGeom prst="rect">
            <a:avLst/>
          </a:prstGeom>
          <a:solidFill>
            <a:schemeClr val="bg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chemeClr val="bg1"/>
              </a:solidFill>
              <a:latin typeface="Roboto Regular"/>
              <a:cs typeface="Roboto Regular"/>
            </a:endParaRPr>
          </a:p>
        </p:txBody>
      </p:sp>
      <p:sp>
        <p:nvSpPr>
          <p:cNvPr id="5" name="Rectangle 4"/>
          <p:cNvSpPr/>
          <p:nvPr userDrawn="1"/>
        </p:nvSpPr>
        <p:spPr>
          <a:xfrm>
            <a:off x="5260718" y="0"/>
            <a:ext cx="3883282" cy="5143500"/>
          </a:xfrm>
          <a:prstGeom prst="rect">
            <a:avLst/>
          </a:prstGeom>
          <a:solidFill>
            <a:schemeClr val="accent2"/>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pic>
        <p:nvPicPr>
          <p:cNvPr id="24" name="Picture 23" descr="speaker.png"/>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9144000" cy="2259542"/>
          </a:xfrm>
          <a:prstGeom prst="rect">
            <a:avLst/>
          </a:prstGeom>
        </p:spPr>
      </p:pic>
      <p:sp>
        <p:nvSpPr>
          <p:cNvPr id="2" name="Title 1"/>
          <p:cNvSpPr>
            <a:spLocks noGrp="1"/>
          </p:cNvSpPr>
          <p:nvPr>
            <p:ph type="title"/>
          </p:nvPr>
        </p:nvSpPr>
        <p:spPr>
          <a:xfrm>
            <a:off x="547081" y="2687934"/>
            <a:ext cx="4234470" cy="307777"/>
          </a:xfrm>
        </p:spPr>
        <p:txBody>
          <a:bodyPr anchor="ctr"/>
          <a:lstStyle>
            <a:lvl1pPr>
              <a:defRPr sz="2400"/>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1"/>
                </a:solidFill>
              </a:defRPr>
            </a:lvl1pPr>
          </a:lstStyle>
          <a:p>
            <a:fld id="{42C32FFB-F9AE-46F0-A233-A2E628258990}" type="slidenum">
              <a:rPr lang="en-US" smtClean="0"/>
              <a:pPr/>
              <a:t>‹#›</a:t>
            </a:fld>
            <a:endParaRPr lang="en-US" sz="1000"/>
          </a:p>
        </p:txBody>
      </p:sp>
      <p:sp>
        <p:nvSpPr>
          <p:cNvPr id="4" name="Footer Placeholder 3"/>
          <p:cNvSpPr>
            <a:spLocks noGrp="1"/>
          </p:cNvSpPr>
          <p:nvPr>
            <p:ph type="ftr" sz="quarter" idx="11"/>
          </p:nvPr>
        </p:nvSpPr>
        <p:spPr>
          <a:xfrm>
            <a:off x="546141" y="4870451"/>
            <a:ext cx="4235411" cy="103201"/>
          </a:xfrm>
        </p:spPr>
        <p:txBody>
          <a:bodyPr/>
          <a:lstStyle>
            <a:lvl1pPr>
              <a:defRPr>
                <a:solidFill>
                  <a:schemeClr val="accent2"/>
                </a:solidFill>
              </a:defRPr>
            </a:lvl1pPr>
          </a:lstStyle>
          <a:p>
            <a:r>
              <a:rPr lang="en-US"/>
              <a:t>2019 Informatics Summit  |   amia.org</a:t>
            </a:r>
            <a:endParaRPr lang="en-US" dirty="0"/>
          </a:p>
        </p:txBody>
      </p:sp>
      <p:sp>
        <p:nvSpPr>
          <p:cNvPr id="7" name="Text Placeholder 6"/>
          <p:cNvSpPr>
            <a:spLocks noGrp="1"/>
          </p:cNvSpPr>
          <p:nvPr>
            <p:ph type="body" sz="quarter" idx="12"/>
          </p:nvPr>
        </p:nvSpPr>
        <p:spPr>
          <a:xfrm>
            <a:off x="546102" y="3000379"/>
            <a:ext cx="4237011" cy="370418"/>
          </a:xfrm>
        </p:spPr>
        <p:txBody>
          <a:bodyPr anchor="ctr"/>
          <a:lstStyle>
            <a:lvl1pPr>
              <a:defRPr sz="1800"/>
            </a:lvl1pPr>
          </a:lstStyle>
          <a:p>
            <a:pPr lvl="0"/>
            <a:r>
              <a:rPr lang="en-US" dirty="0"/>
              <a:t>Click to edit Master text styles</a:t>
            </a:r>
          </a:p>
        </p:txBody>
      </p:sp>
      <p:sp>
        <p:nvSpPr>
          <p:cNvPr id="9" name="Text Placeholder 8"/>
          <p:cNvSpPr>
            <a:spLocks noGrp="1"/>
          </p:cNvSpPr>
          <p:nvPr>
            <p:ph type="body" sz="quarter" idx="13" hasCustomPrompt="1"/>
          </p:nvPr>
        </p:nvSpPr>
        <p:spPr>
          <a:xfrm>
            <a:off x="546102" y="3373686"/>
            <a:ext cx="4237011" cy="304028"/>
          </a:xfrm>
        </p:spPr>
        <p:txBody>
          <a:bodyPr anchor="ctr"/>
          <a:lstStyle>
            <a:lvl1pPr algn="l">
              <a:defRPr sz="1200">
                <a:solidFill>
                  <a:schemeClr val="accent2"/>
                </a:solidFill>
              </a:defRPr>
            </a:lvl1pPr>
          </a:lstStyle>
          <a:p>
            <a:pPr lvl="0"/>
            <a:r>
              <a:rPr lang="en-US" dirty="0"/>
              <a:t>CLICK TO EDIT MASTER TEXT STYLES</a:t>
            </a:r>
          </a:p>
        </p:txBody>
      </p:sp>
      <p:sp>
        <p:nvSpPr>
          <p:cNvPr id="11" name="Text Placeholder 10"/>
          <p:cNvSpPr>
            <a:spLocks noGrp="1"/>
          </p:cNvSpPr>
          <p:nvPr>
            <p:ph type="body" sz="quarter" idx="14"/>
          </p:nvPr>
        </p:nvSpPr>
        <p:spPr>
          <a:xfrm>
            <a:off x="546102" y="3963175"/>
            <a:ext cx="4237011" cy="311150"/>
          </a:xfrm>
        </p:spPr>
        <p:txBody>
          <a:bodyPr anchor="ctr"/>
          <a:lstStyle>
            <a:lvl1pPr>
              <a:defRPr sz="1200" b="1">
                <a:solidFill>
                  <a:schemeClr val="accent1"/>
                </a:solidFill>
              </a:defRPr>
            </a:lvl1pPr>
          </a:lstStyle>
          <a:p>
            <a:pPr lvl="0"/>
            <a:r>
              <a:rPr lang="en-US" dirty="0"/>
              <a:t>Click to edit Master text styles</a:t>
            </a:r>
          </a:p>
        </p:txBody>
      </p:sp>
      <p:pic>
        <p:nvPicPr>
          <p:cNvPr id="12" name="Picture 11" descr="amia-logo_color.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614872" y="1848414"/>
            <a:ext cx="1727044" cy="438048"/>
          </a:xfrm>
          <a:prstGeom prst="rect">
            <a:avLst/>
          </a:prstGeom>
        </p:spPr>
      </p:pic>
      <p:pic>
        <p:nvPicPr>
          <p:cNvPr id="6" name="Picture 5" descr="fb.png"/>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5654880" y="2744718"/>
            <a:ext cx="90084" cy="173533"/>
          </a:xfrm>
          <a:prstGeom prst="rect">
            <a:avLst/>
          </a:prstGeom>
        </p:spPr>
      </p:pic>
      <p:sp>
        <p:nvSpPr>
          <p:cNvPr id="8" name="Rectangle 7"/>
          <p:cNvSpPr/>
          <p:nvPr userDrawn="1"/>
        </p:nvSpPr>
        <p:spPr>
          <a:xfrm>
            <a:off x="5888741" y="2688535"/>
            <a:ext cx="2014774" cy="2118529"/>
          </a:xfrm>
          <a:prstGeom prst="rect">
            <a:avLst/>
          </a:prstGeom>
        </p:spPr>
        <p:txBody>
          <a:bodyPr wrap="none" lIns="0" tIns="0" rIns="0" bIns="0">
            <a:spAutoFit/>
          </a:bodyPr>
          <a:lstStyle/>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AMIA</a:t>
            </a:r>
            <a:endParaRPr lang="en-US" sz="1600" b="0" dirty="0">
              <a:solidFill>
                <a:schemeClr val="tx1"/>
              </a:solidFill>
              <a:latin typeface="+mn-lt"/>
              <a:cs typeface="Roboto Regular"/>
            </a:endParaRPr>
          </a:p>
          <a:p>
            <a:pPr>
              <a:spcBef>
                <a:spcPts val="1000"/>
              </a:spcBef>
            </a:pPr>
            <a:r>
              <a:rPr lang="en-US" sz="1600" b="0" dirty="0">
                <a:solidFill>
                  <a:schemeClr val="tx1"/>
                </a:solidFill>
                <a:latin typeface="+mn-lt"/>
                <a:cs typeface="Roboto Regular"/>
              </a:rPr>
              <a:t>@AMIAinformatics</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Official Group of AMIA</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AMIA</a:t>
            </a:r>
            <a:r>
              <a:rPr lang="en-US" sz="1600" b="0" baseline="0" dirty="0">
                <a:solidFill>
                  <a:schemeClr val="tx1"/>
                </a:solidFill>
                <a:latin typeface="+mn-lt"/>
              </a:rPr>
              <a:t> i</a:t>
            </a:r>
            <a:r>
              <a:rPr lang="en-US" sz="1600" b="0" dirty="0">
                <a:solidFill>
                  <a:schemeClr val="tx1"/>
                </a:solidFill>
                <a:latin typeface="+mn-lt"/>
              </a:rPr>
              <a:t>nformatics</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1" kern="1200" dirty="0">
                <a:solidFill>
                  <a:schemeClr val="tx1"/>
                </a:solidFill>
                <a:latin typeface="Arial" pitchFamily="34" charset="0"/>
                <a:ea typeface="MS PGothic" pitchFamily="34" charset="-128"/>
                <a:cs typeface="Roboto Regular"/>
              </a:rPr>
              <a:t>www.amia.org</a:t>
            </a:r>
            <a:endParaRPr lang="en-US" sz="1600" b="1" kern="1200" dirty="0">
              <a:solidFill>
                <a:schemeClr val="accent1"/>
              </a:solidFill>
              <a:latin typeface="Arial" pitchFamily="34" charset="0"/>
              <a:ea typeface="MS PGothic" pitchFamily="34" charset="-128"/>
              <a:cs typeface="Roboto Regular"/>
            </a:endParaRPr>
          </a:p>
          <a:p>
            <a:pPr>
              <a:spcBef>
                <a:spcPts val="1000"/>
              </a:spcBef>
            </a:pPr>
            <a:r>
              <a:rPr lang="en-US" sz="1600" b="1" kern="1200" dirty="0">
                <a:solidFill>
                  <a:schemeClr val="accent1"/>
                </a:solidFill>
                <a:latin typeface="Arial" pitchFamily="34" charset="0"/>
                <a:ea typeface="MS PGothic" pitchFamily="34" charset="-128"/>
                <a:cs typeface="Roboto Regular"/>
              </a:rPr>
              <a:t>#</a:t>
            </a:r>
            <a:r>
              <a:rPr lang="en-US" sz="1600" b="1" kern="1200" dirty="0" err="1">
                <a:solidFill>
                  <a:schemeClr val="accent1"/>
                </a:solidFill>
                <a:latin typeface="Arial" pitchFamily="34" charset="0"/>
                <a:ea typeface="MS PGothic" pitchFamily="34" charset="-128"/>
                <a:cs typeface="Roboto Regular"/>
              </a:rPr>
              <a:t>WhyInformatics</a:t>
            </a:r>
            <a:endParaRPr lang="en-US" sz="1600" b="1" kern="1200" dirty="0">
              <a:solidFill>
                <a:schemeClr val="accent1"/>
              </a:solidFill>
              <a:latin typeface="Arial" pitchFamily="34" charset="0"/>
              <a:ea typeface="MS PGothic" pitchFamily="34" charset="-128"/>
              <a:cs typeface="Roboto Regular"/>
            </a:endParaRPr>
          </a:p>
        </p:txBody>
      </p:sp>
      <p:pic>
        <p:nvPicPr>
          <p:cNvPr id="10" name="Picture 9" descr="twitter-xxl.png"/>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5610018" y="3103171"/>
            <a:ext cx="185955" cy="185955"/>
          </a:xfrm>
          <a:prstGeom prst="rect">
            <a:avLst/>
          </a:prstGeom>
        </p:spPr>
      </p:pic>
      <p:pic>
        <p:nvPicPr>
          <p:cNvPr id="18" name="Picture 17" descr="linkedin-512.png"/>
          <p:cNvPicPr>
            <a:picLocks noChangeAspect="1"/>
          </p:cNvPicPr>
          <p:nvPr userDrawn="1"/>
        </p:nvPicPr>
        <p:blipFill>
          <a:blip r:embed="rId6" cstate="screen">
            <a:extLst>
              <a:ext uri="{28A0092B-C50C-407E-A947-70E740481C1C}">
                <a14:useLocalDpi xmlns:a14="http://schemas.microsoft.com/office/drawing/2010/main"/>
              </a:ext>
            </a:extLst>
          </a:blip>
          <a:stretch>
            <a:fillRect/>
          </a:stretch>
        </p:blipFill>
        <p:spPr>
          <a:xfrm>
            <a:off x="5624656" y="3464687"/>
            <a:ext cx="150537" cy="150537"/>
          </a:xfrm>
          <a:prstGeom prst="rect">
            <a:avLst/>
          </a:prstGeom>
        </p:spPr>
      </p:pic>
      <p:pic>
        <p:nvPicPr>
          <p:cNvPr id="17" name="Picture 16"/>
          <p:cNvPicPr>
            <a:picLocks noChangeAspect="1"/>
          </p:cNvPicPr>
          <p:nvPr userDrawn="1"/>
        </p:nvPicPr>
        <p:blipFill rotWithShape="1">
          <a:blip r:embed="rId7" cstate="screen">
            <a:extLst>
              <a:ext uri="{28A0092B-C50C-407E-A947-70E740481C1C}">
                <a14:useLocalDpi xmlns:a14="http://schemas.microsoft.com/office/drawing/2010/main"/>
              </a:ext>
            </a:extLst>
          </a:blip>
          <a:srcRect/>
          <a:stretch/>
        </p:blipFill>
        <p:spPr>
          <a:xfrm>
            <a:off x="5614474" y="3861079"/>
            <a:ext cx="179290" cy="126131"/>
          </a:xfrm>
          <a:prstGeom prst="rect">
            <a:avLst/>
          </a:prstGeom>
        </p:spPr>
      </p:pic>
    </p:spTree>
    <p:extLst>
      <p:ext uri="{BB962C8B-B14F-4D97-AF65-F5344CB8AC3E}">
        <p14:creationId xmlns:p14="http://schemas.microsoft.com/office/powerpoint/2010/main" val="21913575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xfrm>
            <a:off x="547080" y="399557"/>
            <a:ext cx="6777732" cy="320088"/>
          </a:xfrm>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1655076925"/>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7" name="Title 26"/>
          <p:cNvSpPr>
            <a:spLocks noGrp="1"/>
          </p:cNvSpPr>
          <p:nvPr>
            <p:ph type="title"/>
          </p:nvPr>
        </p:nvSpPr>
        <p:spPr>
          <a:xfrm>
            <a:off x="547730" y="389211"/>
            <a:ext cx="6783946" cy="333425"/>
          </a:xfrm>
        </p:spPr>
        <p:txBody>
          <a:bodyPr/>
          <a:lstStyle/>
          <a:p>
            <a:r>
              <a:rPr lang="en-US" dirty="0"/>
              <a:t>Click to edit Master title style</a:t>
            </a:r>
          </a:p>
        </p:txBody>
      </p:sp>
      <p:sp>
        <p:nvSpPr>
          <p:cNvPr id="3" name="Content Placeholder 2"/>
          <p:cNvSpPr>
            <a:spLocks noGrp="1"/>
          </p:cNvSpPr>
          <p:nvPr>
            <p:ph sz="quarter" idx="12"/>
          </p:nvPr>
        </p:nvSpPr>
        <p:spPr>
          <a:xfrm>
            <a:off x="547077" y="939255"/>
            <a:ext cx="8056358" cy="3570961"/>
          </a:xfrm>
        </p:spPr>
        <p:txBody>
          <a:bodyPr/>
          <a:lstStyle>
            <a:lvl1pPr>
              <a:spcBef>
                <a:spcPts val="1200"/>
              </a:spcBef>
              <a:defRPr/>
            </a:lvl1pPr>
            <a:lvl2pPr>
              <a:spcBef>
                <a:spcPts val="600"/>
              </a:spcBef>
              <a:defRPr>
                <a:latin typeface="+mn-lt"/>
              </a:defRPr>
            </a:lvl2pPr>
            <a:lvl3pPr>
              <a:spcBef>
                <a:spcPts val="600"/>
              </a:spcBef>
              <a:defRPr>
                <a:latin typeface="+mn-lt"/>
              </a:defRPr>
            </a:lvl3pPr>
            <a:lvl4pPr>
              <a:spcBef>
                <a:spcPts val="600"/>
              </a:spcBef>
              <a:defRPr>
                <a:latin typeface="+mn-lt"/>
              </a:defRPr>
            </a:lvl4pPr>
            <a:lvl5pPr>
              <a:spcBef>
                <a:spcPts val="600"/>
              </a:spcBef>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6"/>
          <p:cNvSpPr>
            <a:spLocks noGrp="1" noChangeArrowheads="1"/>
          </p:cNvSpPr>
          <p:nvPr>
            <p:ph type="sldNum" sz="quarter" idx="4"/>
          </p:nvPr>
        </p:nvSpPr>
        <p:spPr bwMode="auto">
          <a:xfrm>
            <a:off x="6695891" y="4870067"/>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10"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Tree>
    <p:extLst>
      <p:ext uri="{BB962C8B-B14F-4D97-AF65-F5344CB8AC3E}">
        <p14:creationId xmlns:p14="http://schemas.microsoft.com/office/powerpoint/2010/main" val="19780040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47077" y="389210"/>
            <a:ext cx="6784599" cy="333425"/>
          </a:xfrm>
        </p:spPr>
        <p:txBody>
          <a:bodyPr/>
          <a:lstStyle/>
          <a:p>
            <a:r>
              <a:rPr lang="en-US" dirty="0"/>
              <a:t>Click to edit Master title style</a:t>
            </a:r>
          </a:p>
        </p:txBody>
      </p:sp>
      <p:sp>
        <p:nvSpPr>
          <p:cNvPr id="3" name="Rectangle 6"/>
          <p:cNvSpPr>
            <a:spLocks noGrp="1" noChangeArrowheads="1"/>
          </p:cNvSpPr>
          <p:nvPr>
            <p:ph type="sldNum" sz="quarter" idx="4"/>
          </p:nvPr>
        </p:nvSpPr>
        <p:spPr bwMode="auto">
          <a:xfrm>
            <a:off x="6695891" y="4870067"/>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4"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Tree>
    <p:extLst>
      <p:ext uri="{BB962C8B-B14F-4D97-AF65-F5344CB8AC3E}">
        <p14:creationId xmlns:p14="http://schemas.microsoft.com/office/powerpoint/2010/main" val="1485287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46143" y="382695"/>
            <a:ext cx="6785533" cy="333425"/>
          </a:xfrm>
        </p:spPr>
        <p:txBody>
          <a:bodyPr/>
          <a:lstStyle/>
          <a:p>
            <a:r>
              <a:rPr lang="en-US" dirty="0"/>
              <a:t>Click to edit Master title style</a:t>
            </a:r>
          </a:p>
        </p:txBody>
      </p:sp>
      <p:sp>
        <p:nvSpPr>
          <p:cNvPr id="8" name="Content Placeholder 7"/>
          <p:cNvSpPr>
            <a:spLocks noGrp="1"/>
          </p:cNvSpPr>
          <p:nvPr>
            <p:ph sz="quarter" idx="12"/>
          </p:nvPr>
        </p:nvSpPr>
        <p:spPr>
          <a:xfrm>
            <a:off x="547079" y="945768"/>
            <a:ext cx="3924339" cy="3564448"/>
          </a:xfrm>
        </p:spPr>
        <p:txBody>
          <a:bodyPr/>
          <a:lstStyle>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9"/>
          <p:cNvSpPr>
            <a:spLocks noGrp="1"/>
          </p:cNvSpPr>
          <p:nvPr>
            <p:ph sz="quarter" idx="13"/>
          </p:nvPr>
        </p:nvSpPr>
        <p:spPr>
          <a:xfrm>
            <a:off x="4643591" y="945768"/>
            <a:ext cx="3924339" cy="3564448"/>
          </a:xfrm>
        </p:spPr>
        <p:txBody>
          <a:bodyPr/>
          <a:lstStyle>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noChangeArrowheads="1"/>
          </p:cNvSpPr>
          <p:nvPr>
            <p:ph type="sldNum" sz="quarter" idx="4"/>
          </p:nvPr>
        </p:nvSpPr>
        <p:spPr bwMode="auto">
          <a:xfrm>
            <a:off x="6695891" y="4870067"/>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11"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spTree>
    <p:extLst>
      <p:ext uri="{BB962C8B-B14F-4D97-AF65-F5344CB8AC3E}">
        <p14:creationId xmlns:p14="http://schemas.microsoft.com/office/powerpoint/2010/main" val="182474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5" name="Rectangle 24"/>
          <p:cNvSpPr/>
          <p:nvPr userDrawn="1"/>
        </p:nvSpPr>
        <p:spPr>
          <a:xfrm>
            <a:off x="0" y="0"/>
            <a:ext cx="9144000" cy="5143500"/>
          </a:xfrm>
          <a:prstGeom prst="rect">
            <a:avLst/>
          </a:prstGeom>
          <a:solidFill>
            <a:schemeClr val="bg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chemeClr val="bg1"/>
              </a:solidFill>
              <a:latin typeface="Roboto Regular"/>
              <a:cs typeface="Roboto Regular"/>
            </a:endParaRPr>
          </a:p>
        </p:txBody>
      </p:sp>
      <p:sp>
        <p:nvSpPr>
          <p:cNvPr id="5" name="Rectangle 4"/>
          <p:cNvSpPr/>
          <p:nvPr userDrawn="1"/>
        </p:nvSpPr>
        <p:spPr>
          <a:xfrm>
            <a:off x="5260718" y="0"/>
            <a:ext cx="3883282" cy="5143500"/>
          </a:xfrm>
          <a:prstGeom prst="rect">
            <a:avLst/>
          </a:prstGeom>
          <a:solidFill>
            <a:schemeClr val="accent2"/>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pic>
        <p:nvPicPr>
          <p:cNvPr id="24" name="Picture 23" descr="speaker.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9144000" cy="2259542"/>
          </a:xfrm>
          <a:prstGeom prst="rect">
            <a:avLst/>
          </a:prstGeom>
        </p:spPr>
      </p:pic>
      <p:sp>
        <p:nvSpPr>
          <p:cNvPr id="2" name="Title 1"/>
          <p:cNvSpPr>
            <a:spLocks noGrp="1"/>
          </p:cNvSpPr>
          <p:nvPr>
            <p:ph type="title"/>
          </p:nvPr>
        </p:nvSpPr>
        <p:spPr>
          <a:xfrm>
            <a:off x="547081" y="2751431"/>
            <a:ext cx="4234470" cy="307777"/>
          </a:xfrm>
        </p:spPr>
        <p:txBody>
          <a:bodyPr anchor="ctr"/>
          <a:lstStyle>
            <a:lvl1pPr>
              <a:defRPr sz="2400"/>
            </a:lvl1pPr>
          </a:lstStyle>
          <a:p>
            <a:r>
              <a:rPr lang="en-US" dirty="0"/>
              <a:t>Click to edit Master title style</a:t>
            </a:r>
          </a:p>
        </p:txBody>
      </p:sp>
      <p:sp>
        <p:nvSpPr>
          <p:cNvPr id="3" name="Slide Number Placeholder 2"/>
          <p:cNvSpPr>
            <a:spLocks noGrp="1"/>
          </p:cNvSpPr>
          <p:nvPr>
            <p:ph type="sldNum" sz="quarter" idx="10"/>
          </p:nvPr>
        </p:nvSpPr>
        <p:spPr/>
        <p:txBody>
          <a:bodyPr/>
          <a:lstStyle>
            <a:lvl1pPr>
              <a:defRPr>
                <a:solidFill>
                  <a:schemeClr val="bg1"/>
                </a:solidFill>
              </a:defRPr>
            </a:lvl1pPr>
          </a:lstStyle>
          <a:p>
            <a:fld id="{42C32FFB-F9AE-46F0-A233-A2E628258990}" type="slidenum">
              <a:rPr lang="en-US" smtClean="0"/>
              <a:pPr/>
              <a:t>‹#›</a:t>
            </a:fld>
            <a:endParaRPr lang="en-US" sz="1000"/>
          </a:p>
        </p:txBody>
      </p:sp>
      <p:sp>
        <p:nvSpPr>
          <p:cNvPr id="4" name="Footer Placeholder 3"/>
          <p:cNvSpPr>
            <a:spLocks noGrp="1"/>
          </p:cNvSpPr>
          <p:nvPr>
            <p:ph type="ftr" sz="quarter" idx="11"/>
          </p:nvPr>
        </p:nvSpPr>
        <p:spPr>
          <a:xfrm>
            <a:off x="546139" y="4870450"/>
            <a:ext cx="4235411" cy="103201"/>
          </a:xfrm>
        </p:spPr>
        <p:txBody>
          <a:bodyPr/>
          <a:lstStyle>
            <a:lvl1pPr>
              <a:defRPr>
                <a:solidFill>
                  <a:schemeClr val="accent2"/>
                </a:solidFill>
              </a:defRPr>
            </a:lvl1pPr>
          </a:lstStyle>
          <a:p>
            <a:r>
              <a:rPr lang="en-US"/>
              <a:t>2019 Informatics Summit  |   amia.org</a:t>
            </a:r>
            <a:endParaRPr lang="en-US" dirty="0"/>
          </a:p>
        </p:txBody>
      </p:sp>
      <p:sp>
        <p:nvSpPr>
          <p:cNvPr id="7" name="Text Placeholder 6"/>
          <p:cNvSpPr>
            <a:spLocks noGrp="1"/>
          </p:cNvSpPr>
          <p:nvPr>
            <p:ph type="body" sz="quarter" idx="12"/>
          </p:nvPr>
        </p:nvSpPr>
        <p:spPr>
          <a:xfrm>
            <a:off x="546100" y="3063876"/>
            <a:ext cx="4237011" cy="370418"/>
          </a:xfrm>
        </p:spPr>
        <p:txBody>
          <a:bodyPr anchor="ctr"/>
          <a:lstStyle>
            <a:lvl1pPr>
              <a:defRPr sz="1800"/>
            </a:lvl1pPr>
          </a:lstStyle>
          <a:p>
            <a:pPr lvl="0"/>
            <a:r>
              <a:rPr lang="en-US" dirty="0"/>
              <a:t>Click to edit Master text styles</a:t>
            </a:r>
          </a:p>
        </p:txBody>
      </p:sp>
      <p:sp>
        <p:nvSpPr>
          <p:cNvPr id="9" name="Text Placeholder 8"/>
          <p:cNvSpPr>
            <a:spLocks noGrp="1"/>
          </p:cNvSpPr>
          <p:nvPr>
            <p:ph type="body" sz="quarter" idx="13" hasCustomPrompt="1"/>
          </p:nvPr>
        </p:nvSpPr>
        <p:spPr>
          <a:xfrm>
            <a:off x="546100" y="3437182"/>
            <a:ext cx="4237011" cy="304028"/>
          </a:xfrm>
        </p:spPr>
        <p:txBody>
          <a:bodyPr anchor="ctr"/>
          <a:lstStyle>
            <a:lvl1pPr algn="l">
              <a:defRPr sz="1200">
                <a:solidFill>
                  <a:schemeClr val="accent2"/>
                </a:solidFill>
              </a:defRPr>
            </a:lvl1pPr>
          </a:lstStyle>
          <a:p>
            <a:pPr lvl="0"/>
            <a:r>
              <a:rPr lang="en-US" dirty="0"/>
              <a:t>CLICK TO EDIT MASTER TEXT STYLES</a:t>
            </a:r>
          </a:p>
        </p:txBody>
      </p:sp>
      <p:sp>
        <p:nvSpPr>
          <p:cNvPr id="11" name="Text Placeholder 10"/>
          <p:cNvSpPr>
            <a:spLocks noGrp="1"/>
          </p:cNvSpPr>
          <p:nvPr>
            <p:ph type="body" sz="quarter" idx="14"/>
          </p:nvPr>
        </p:nvSpPr>
        <p:spPr>
          <a:xfrm>
            <a:off x="546100" y="4026672"/>
            <a:ext cx="4237011" cy="311150"/>
          </a:xfrm>
        </p:spPr>
        <p:txBody>
          <a:bodyPr anchor="ctr"/>
          <a:lstStyle>
            <a:lvl1pPr>
              <a:defRPr sz="1200" b="1">
                <a:solidFill>
                  <a:schemeClr val="accent1"/>
                </a:solidFill>
              </a:defRPr>
            </a:lvl1pPr>
          </a:lstStyle>
          <a:p>
            <a:pPr lvl="0"/>
            <a:r>
              <a:rPr lang="en-US" dirty="0"/>
              <a:t>Click to edit Master text styles</a:t>
            </a:r>
          </a:p>
        </p:txBody>
      </p:sp>
      <p:pic>
        <p:nvPicPr>
          <p:cNvPr id="12" name="Picture 11" descr="amia-logo_color.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614872" y="1848414"/>
            <a:ext cx="1727044" cy="438048"/>
          </a:xfrm>
          <a:prstGeom prst="rect">
            <a:avLst/>
          </a:prstGeom>
        </p:spPr>
      </p:pic>
      <p:pic>
        <p:nvPicPr>
          <p:cNvPr id="6" name="Picture 5" descr="fb.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654880" y="2572358"/>
            <a:ext cx="90084" cy="173533"/>
          </a:xfrm>
          <a:prstGeom prst="rect">
            <a:avLst/>
          </a:prstGeom>
        </p:spPr>
      </p:pic>
      <p:sp>
        <p:nvSpPr>
          <p:cNvPr id="8" name="Rectangle 7"/>
          <p:cNvSpPr/>
          <p:nvPr userDrawn="1"/>
        </p:nvSpPr>
        <p:spPr>
          <a:xfrm>
            <a:off x="5888741" y="2516174"/>
            <a:ext cx="2028761" cy="1369606"/>
          </a:xfrm>
          <a:prstGeom prst="rect">
            <a:avLst/>
          </a:prstGeom>
        </p:spPr>
        <p:txBody>
          <a:bodyPr wrap="none" lIns="0" tIns="0" rIns="0" bIns="0">
            <a:spAutoFit/>
          </a:bodyPr>
          <a:lstStyle/>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a:t>
            </a:r>
            <a:r>
              <a:rPr lang="en-US" sz="1600" b="0" dirty="0" err="1">
                <a:solidFill>
                  <a:schemeClr val="tx1"/>
                </a:solidFill>
                <a:latin typeface="+mn-lt"/>
              </a:rPr>
              <a:t>AMIAInformatics</a:t>
            </a:r>
            <a:endParaRPr lang="en-US" sz="1600" b="0" dirty="0">
              <a:solidFill>
                <a:schemeClr val="tx1"/>
              </a:solidFill>
              <a:latin typeface="+mn-lt"/>
              <a:cs typeface="Roboto Regular"/>
            </a:endParaRPr>
          </a:p>
          <a:p>
            <a:pPr>
              <a:spcBef>
                <a:spcPts val="1000"/>
              </a:spcBef>
            </a:pPr>
            <a:r>
              <a:rPr lang="en-US" sz="1600" b="0" dirty="0">
                <a:solidFill>
                  <a:schemeClr val="tx1"/>
                </a:solidFill>
                <a:latin typeface="+mn-lt"/>
                <a:cs typeface="Roboto Regular"/>
              </a:rPr>
              <a:t>@AMIAinformatics</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Official Group of AMIA</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a:t>
            </a:r>
            <a:r>
              <a:rPr lang="en-US" sz="1600" b="0" dirty="0" err="1">
                <a:solidFill>
                  <a:schemeClr val="tx1"/>
                </a:solidFill>
                <a:latin typeface="+mn-lt"/>
              </a:rPr>
              <a:t>AMIAInformatics</a:t>
            </a:r>
            <a:endParaRPr lang="en-US" sz="1600" b="0" dirty="0">
              <a:solidFill>
                <a:schemeClr val="tx1"/>
              </a:solidFill>
              <a:latin typeface="+mn-lt"/>
            </a:endParaRPr>
          </a:p>
        </p:txBody>
      </p:sp>
      <p:pic>
        <p:nvPicPr>
          <p:cNvPr id="10" name="Picture 9" descr="twitter-xxl.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610016" y="2930810"/>
            <a:ext cx="185955" cy="185955"/>
          </a:xfrm>
          <a:prstGeom prst="rect">
            <a:avLst/>
          </a:prstGeom>
        </p:spPr>
      </p:pic>
      <p:pic>
        <p:nvPicPr>
          <p:cNvPr id="18" name="Picture 17" descr="linkedin-512.png"/>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5624654" y="3292326"/>
            <a:ext cx="150537" cy="150537"/>
          </a:xfrm>
          <a:prstGeom prst="rect">
            <a:avLst/>
          </a:prstGeom>
        </p:spPr>
      </p:pic>
      <p:pic>
        <p:nvPicPr>
          <p:cNvPr id="19" name="Picture 18" descr="youtube-xxl.png"/>
          <p:cNvPicPr>
            <a:picLocks noChangeAspect="1"/>
          </p:cNvPicPr>
          <p:nvPr userDrawn="1"/>
        </p:nvPicPr>
        <p:blipFill>
          <a:blip r:embed="rId7" cstate="print">
            <a:extLst>
              <a:ext uri="{28A0092B-C50C-407E-A947-70E740481C1C}">
                <a14:useLocalDpi xmlns:a14="http://schemas.microsoft.com/office/drawing/2010/main"/>
              </a:ext>
            </a:extLst>
          </a:blip>
          <a:stretch>
            <a:fillRect/>
          </a:stretch>
        </p:blipFill>
        <p:spPr>
          <a:xfrm>
            <a:off x="5624654" y="3691046"/>
            <a:ext cx="190499" cy="190499"/>
          </a:xfrm>
          <a:prstGeom prst="rect">
            <a:avLst/>
          </a:prstGeom>
        </p:spPr>
      </p:pic>
      <p:sp>
        <p:nvSpPr>
          <p:cNvPr id="14" name="Rectangle 13"/>
          <p:cNvSpPr/>
          <p:nvPr userDrawn="1"/>
        </p:nvSpPr>
        <p:spPr>
          <a:xfrm>
            <a:off x="5888741" y="4026672"/>
            <a:ext cx="1654299" cy="246221"/>
          </a:xfrm>
          <a:prstGeom prst="rect">
            <a:avLst/>
          </a:prstGeom>
        </p:spPr>
        <p:txBody>
          <a:bodyPr wrap="square" lIns="0" tIns="0" rIns="0" bIns="0">
            <a:spAutoFit/>
          </a:bodyPr>
          <a:lstStyle/>
          <a:p>
            <a:r>
              <a:rPr lang="en-US" sz="1600" b="1" kern="1200" dirty="0">
                <a:solidFill>
                  <a:schemeClr val="accent1"/>
                </a:solidFill>
                <a:latin typeface="+mn-lt"/>
                <a:ea typeface="MS PGothic" pitchFamily="34" charset="-128"/>
                <a:cs typeface="Roboto Regular"/>
              </a:rPr>
              <a:t>#WhyInformatics</a:t>
            </a:r>
            <a:endParaRPr lang="en-US" sz="1600" b="1" dirty="0">
              <a:solidFill>
                <a:schemeClr val="accent1"/>
              </a:solidFill>
              <a:latin typeface="+mn-lt"/>
              <a:cs typeface="Roboto Regular"/>
            </a:endParaRPr>
          </a:p>
        </p:txBody>
      </p:sp>
    </p:spTree>
    <p:extLst>
      <p:ext uri="{BB962C8B-B14F-4D97-AF65-F5344CB8AC3E}">
        <p14:creationId xmlns:p14="http://schemas.microsoft.com/office/powerpoint/2010/main" val="38324981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5" name="Rectangle 24"/>
          <p:cNvSpPr/>
          <p:nvPr userDrawn="1"/>
        </p:nvSpPr>
        <p:spPr>
          <a:xfrm>
            <a:off x="0" y="0"/>
            <a:ext cx="9144000" cy="5143500"/>
          </a:xfrm>
          <a:prstGeom prst="rect">
            <a:avLst/>
          </a:prstGeom>
          <a:solidFill>
            <a:schemeClr val="bg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chemeClr val="bg1"/>
              </a:solidFill>
              <a:latin typeface="Roboto Regular"/>
              <a:cs typeface="Roboto Regular"/>
            </a:endParaRPr>
          </a:p>
        </p:txBody>
      </p:sp>
      <p:sp>
        <p:nvSpPr>
          <p:cNvPr id="5" name="Rectangle 4"/>
          <p:cNvSpPr/>
          <p:nvPr userDrawn="1"/>
        </p:nvSpPr>
        <p:spPr>
          <a:xfrm>
            <a:off x="5260718" y="0"/>
            <a:ext cx="3883282" cy="5143500"/>
          </a:xfrm>
          <a:prstGeom prst="rect">
            <a:avLst/>
          </a:prstGeom>
          <a:solidFill>
            <a:schemeClr val="accent2"/>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pic>
        <p:nvPicPr>
          <p:cNvPr id="24" name="Picture 23" descr="speaker.png"/>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9144000" cy="2259542"/>
          </a:xfrm>
          <a:prstGeom prst="rect">
            <a:avLst/>
          </a:prstGeom>
        </p:spPr>
      </p:pic>
      <p:sp>
        <p:nvSpPr>
          <p:cNvPr id="3" name="Slide Number Placeholder 2"/>
          <p:cNvSpPr>
            <a:spLocks noGrp="1"/>
          </p:cNvSpPr>
          <p:nvPr>
            <p:ph type="sldNum" sz="quarter" idx="10"/>
          </p:nvPr>
        </p:nvSpPr>
        <p:spPr/>
        <p:txBody>
          <a:bodyPr/>
          <a:lstStyle>
            <a:lvl1pPr>
              <a:defRPr>
                <a:solidFill>
                  <a:schemeClr val="bg1"/>
                </a:solidFill>
              </a:defRPr>
            </a:lvl1pPr>
          </a:lstStyle>
          <a:p>
            <a:fld id="{42C32FFB-F9AE-46F0-A233-A2E628258990}" type="slidenum">
              <a:rPr lang="en-US" smtClean="0"/>
              <a:pPr/>
              <a:t>‹#›</a:t>
            </a:fld>
            <a:endParaRPr lang="en-US" sz="1000"/>
          </a:p>
        </p:txBody>
      </p:sp>
      <p:sp>
        <p:nvSpPr>
          <p:cNvPr id="4" name="Footer Placeholder 3"/>
          <p:cNvSpPr>
            <a:spLocks noGrp="1"/>
          </p:cNvSpPr>
          <p:nvPr>
            <p:ph type="ftr" sz="quarter" idx="11"/>
          </p:nvPr>
        </p:nvSpPr>
        <p:spPr>
          <a:xfrm>
            <a:off x="546139" y="4870450"/>
            <a:ext cx="4235411" cy="103201"/>
          </a:xfrm>
        </p:spPr>
        <p:txBody>
          <a:bodyPr/>
          <a:lstStyle>
            <a:lvl1pPr>
              <a:defRPr>
                <a:solidFill>
                  <a:schemeClr val="accent2"/>
                </a:solidFill>
              </a:defRPr>
            </a:lvl1pPr>
          </a:lstStyle>
          <a:p>
            <a:r>
              <a:rPr lang="en-US"/>
              <a:t>2019 Informatics Summit  |   amia.org</a:t>
            </a:r>
            <a:endParaRPr lang="en-US" dirty="0"/>
          </a:p>
        </p:txBody>
      </p:sp>
      <p:sp>
        <p:nvSpPr>
          <p:cNvPr id="7" name="Text Placeholder 6"/>
          <p:cNvSpPr>
            <a:spLocks noGrp="1"/>
          </p:cNvSpPr>
          <p:nvPr>
            <p:ph type="body" sz="quarter" idx="12"/>
          </p:nvPr>
        </p:nvSpPr>
        <p:spPr>
          <a:xfrm>
            <a:off x="546100" y="2373497"/>
            <a:ext cx="4237011" cy="2212676"/>
          </a:xfrm>
        </p:spPr>
        <p:txBody>
          <a:bodyPr anchor="ctr"/>
          <a:lstStyle>
            <a:lvl1pPr>
              <a:defRPr sz="1800"/>
            </a:lvl1pPr>
          </a:lstStyle>
          <a:p>
            <a:pPr lvl="0"/>
            <a:r>
              <a:rPr lang="en-US" dirty="0"/>
              <a:t>Click to edit Master text styles</a:t>
            </a:r>
          </a:p>
        </p:txBody>
      </p:sp>
      <p:pic>
        <p:nvPicPr>
          <p:cNvPr id="12" name="Picture 11" descr="amia-logo_color.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5614872" y="1848414"/>
            <a:ext cx="1727044" cy="438048"/>
          </a:xfrm>
          <a:prstGeom prst="rect">
            <a:avLst/>
          </a:prstGeom>
        </p:spPr>
      </p:pic>
      <p:pic>
        <p:nvPicPr>
          <p:cNvPr id="6" name="Picture 5" descr="fb.png"/>
          <p:cNvPicPr>
            <a:picLocks noChangeAspect="1"/>
          </p:cNvPicPr>
          <p:nvPr userDrawn="1"/>
        </p:nvPicPr>
        <p:blipFill>
          <a:blip r:embed="rId4" cstate="print">
            <a:extLst>
              <a:ext uri="{28A0092B-C50C-407E-A947-70E740481C1C}">
                <a14:useLocalDpi xmlns:a14="http://schemas.microsoft.com/office/drawing/2010/main"/>
              </a:ext>
            </a:extLst>
          </a:blip>
          <a:stretch>
            <a:fillRect/>
          </a:stretch>
        </p:blipFill>
        <p:spPr>
          <a:xfrm>
            <a:off x="5654880" y="2572358"/>
            <a:ext cx="90084" cy="173533"/>
          </a:xfrm>
          <a:prstGeom prst="rect">
            <a:avLst/>
          </a:prstGeom>
        </p:spPr>
      </p:pic>
      <p:sp>
        <p:nvSpPr>
          <p:cNvPr id="8" name="Rectangle 7"/>
          <p:cNvSpPr/>
          <p:nvPr userDrawn="1"/>
        </p:nvSpPr>
        <p:spPr>
          <a:xfrm>
            <a:off x="5888741" y="2516174"/>
            <a:ext cx="2028761" cy="1369606"/>
          </a:xfrm>
          <a:prstGeom prst="rect">
            <a:avLst/>
          </a:prstGeom>
        </p:spPr>
        <p:txBody>
          <a:bodyPr wrap="none" lIns="0" tIns="0" rIns="0" bIns="0">
            <a:spAutoFit/>
          </a:bodyPr>
          <a:lstStyle/>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a:t>
            </a:r>
            <a:r>
              <a:rPr lang="en-US" sz="1600" b="0" dirty="0" err="1">
                <a:solidFill>
                  <a:schemeClr val="tx1"/>
                </a:solidFill>
                <a:latin typeface="+mn-lt"/>
              </a:rPr>
              <a:t>AMIAInformatics</a:t>
            </a:r>
            <a:endParaRPr lang="en-US" sz="1600" b="0" dirty="0">
              <a:solidFill>
                <a:schemeClr val="tx1"/>
              </a:solidFill>
              <a:latin typeface="+mn-lt"/>
              <a:cs typeface="Roboto Regular"/>
            </a:endParaRPr>
          </a:p>
          <a:p>
            <a:pPr>
              <a:spcBef>
                <a:spcPts val="1000"/>
              </a:spcBef>
            </a:pPr>
            <a:r>
              <a:rPr lang="en-US" sz="1600" b="0" dirty="0">
                <a:solidFill>
                  <a:schemeClr val="tx1"/>
                </a:solidFill>
                <a:latin typeface="+mn-lt"/>
                <a:cs typeface="Roboto Regular"/>
              </a:rPr>
              <a:t>@AMIAinformatics</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Official Group of AMIA</a:t>
            </a:r>
          </a:p>
          <a:p>
            <a:pPr marL="0" marR="0" indent="0" algn="l" defTabSz="914400" rtl="0" eaLnBrk="1" fontAlgn="base" latinLnBrk="0" hangingPunct="1">
              <a:lnSpc>
                <a:spcPct val="100000"/>
              </a:lnSpc>
              <a:spcBef>
                <a:spcPts val="1000"/>
              </a:spcBef>
              <a:spcAft>
                <a:spcPct val="0"/>
              </a:spcAft>
              <a:buClrTx/>
              <a:buSzTx/>
              <a:buFontTx/>
              <a:buNone/>
              <a:tabLst/>
              <a:defRPr/>
            </a:pPr>
            <a:r>
              <a:rPr lang="en-US" sz="1600" b="0" dirty="0">
                <a:solidFill>
                  <a:schemeClr val="tx1"/>
                </a:solidFill>
                <a:latin typeface="+mn-lt"/>
              </a:rPr>
              <a:t>@</a:t>
            </a:r>
            <a:r>
              <a:rPr lang="en-US" sz="1600" b="0" dirty="0" err="1">
                <a:solidFill>
                  <a:schemeClr val="tx1"/>
                </a:solidFill>
                <a:latin typeface="+mn-lt"/>
              </a:rPr>
              <a:t>AMIAInformatics</a:t>
            </a:r>
            <a:endParaRPr lang="en-US" sz="1600" b="0" dirty="0">
              <a:solidFill>
                <a:schemeClr val="tx1"/>
              </a:solidFill>
              <a:latin typeface="+mn-lt"/>
            </a:endParaRPr>
          </a:p>
        </p:txBody>
      </p:sp>
      <p:pic>
        <p:nvPicPr>
          <p:cNvPr id="10" name="Picture 9" descr="twitter-xxl.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610016" y="2930810"/>
            <a:ext cx="185955" cy="185955"/>
          </a:xfrm>
          <a:prstGeom prst="rect">
            <a:avLst/>
          </a:prstGeom>
        </p:spPr>
      </p:pic>
      <p:pic>
        <p:nvPicPr>
          <p:cNvPr id="18" name="Picture 17" descr="linkedin-512.png"/>
          <p:cNvPicPr>
            <a:picLocks noChangeAspect="1"/>
          </p:cNvPicPr>
          <p:nvPr userDrawn="1"/>
        </p:nvPicPr>
        <p:blipFill>
          <a:blip r:embed="rId6" cstate="print">
            <a:extLst>
              <a:ext uri="{28A0092B-C50C-407E-A947-70E740481C1C}">
                <a14:useLocalDpi xmlns:a14="http://schemas.microsoft.com/office/drawing/2010/main"/>
              </a:ext>
            </a:extLst>
          </a:blip>
          <a:stretch>
            <a:fillRect/>
          </a:stretch>
        </p:blipFill>
        <p:spPr>
          <a:xfrm>
            <a:off x="5624654" y="3292326"/>
            <a:ext cx="150537" cy="150537"/>
          </a:xfrm>
          <a:prstGeom prst="rect">
            <a:avLst/>
          </a:prstGeom>
        </p:spPr>
      </p:pic>
      <p:pic>
        <p:nvPicPr>
          <p:cNvPr id="19" name="Picture 18" descr="youtube-xxl.png"/>
          <p:cNvPicPr>
            <a:picLocks noChangeAspect="1"/>
          </p:cNvPicPr>
          <p:nvPr userDrawn="1"/>
        </p:nvPicPr>
        <p:blipFill>
          <a:blip r:embed="rId7" cstate="print">
            <a:extLst>
              <a:ext uri="{28A0092B-C50C-407E-A947-70E740481C1C}">
                <a14:useLocalDpi xmlns:a14="http://schemas.microsoft.com/office/drawing/2010/main"/>
              </a:ext>
            </a:extLst>
          </a:blip>
          <a:stretch>
            <a:fillRect/>
          </a:stretch>
        </p:blipFill>
        <p:spPr>
          <a:xfrm>
            <a:off x="5624654" y="3691046"/>
            <a:ext cx="190499" cy="190499"/>
          </a:xfrm>
          <a:prstGeom prst="rect">
            <a:avLst/>
          </a:prstGeom>
        </p:spPr>
      </p:pic>
      <p:sp>
        <p:nvSpPr>
          <p:cNvPr id="14" name="Rectangle 13"/>
          <p:cNvSpPr/>
          <p:nvPr userDrawn="1"/>
        </p:nvSpPr>
        <p:spPr>
          <a:xfrm>
            <a:off x="5888741" y="4026672"/>
            <a:ext cx="1654299" cy="246221"/>
          </a:xfrm>
          <a:prstGeom prst="rect">
            <a:avLst/>
          </a:prstGeom>
        </p:spPr>
        <p:txBody>
          <a:bodyPr wrap="square" lIns="0" tIns="0" rIns="0" bIns="0">
            <a:spAutoFit/>
          </a:bodyPr>
          <a:lstStyle/>
          <a:p>
            <a:r>
              <a:rPr lang="en-US" sz="1600" b="1" kern="1200" dirty="0">
                <a:solidFill>
                  <a:schemeClr val="accent1"/>
                </a:solidFill>
                <a:latin typeface="+mn-lt"/>
                <a:ea typeface="MS PGothic" pitchFamily="34" charset="-128"/>
                <a:cs typeface="Roboto Regular"/>
              </a:rPr>
              <a:t>#WhyInformatics</a:t>
            </a:r>
            <a:endParaRPr lang="en-US" sz="1600" b="1" dirty="0">
              <a:solidFill>
                <a:schemeClr val="accent1"/>
              </a:solidFill>
              <a:latin typeface="+mn-lt"/>
              <a:cs typeface="Roboto Regular"/>
            </a:endParaRPr>
          </a:p>
        </p:txBody>
      </p:sp>
    </p:spTree>
    <p:extLst>
      <p:ext uri="{BB962C8B-B14F-4D97-AF65-F5344CB8AC3E}">
        <p14:creationId xmlns:p14="http://schemas.microsoft.com/office/powerpoint/2010/main" val="26222331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bg1">
            <a:lumMod val="85000"/>
          </a:schemeClr>
        </a:solidFill>
        <a:effectLst/>
      </p:bgPr>
    </p:bg>
    <p:spTree>
      <p:nvGrpSpPr>
        <p:cNvPr id="1" name=""/>
        <p:cNvGrpSpPr/>
        <p:nvPr/>
      </p:nvGrpSpPr>
      <p:grpSpPr>
        <a:xfrm>
          <a:off x="0" y="0"/>
          <a:ext cx="0" cy="0"/>
          <a:chOff x="0" y="0"/>
          <a:chExt cx="0" cy="0"/>
        </a:xfrm>
      </p:grpSpPr>
      <p:pic>
        <p:nvPicPr>
          <p:cNvPr id="2" name="Picture 1" descr="cover slide.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50971"/>
          </a:xfrm>
          <a:prstGeom prst="rect">
            <a:avLst/>
          </a:prstGeom>
        </p:spPr>
      </p:pic>
      <p:sp>
        <p:nvSpPr>
          <p:cNvPr id="3075" name="Rectangle 3"/>
          <p:cNvSpPr>
            <a:spLocks noGrp="1" noChangeArrowheads="1"/>
          </p:cNvSpPr>
          <p:nvPr>
            <p:ph type="subTitle" idx="1" hasCustomPrompt="1"/>
          </p:nvPr>
        </p:nvSpPr>
        <p:spPr>
          <a:xfrm>
            <a:off x="552920" y="2643161"/>
            <a:ext cx="3093232" cy="215444"/>
          </a:xfrm>
        </p:spPr>
        <p:txBody>
          <a:bodyPr wrap="square" bIns="0" anchor="t">
            <a:spAutoFit/>
          </a:bodyPr>
          <a:lstStyle>
            <a:lvl1pPr marL="0" indent="0" algn="l">
              <a:buFontTx/>
              <a:buNone/>
              <a:defRPr sz="1400" b="0">
                <a:solidFill>
                  <a:schemeClr val="tx1"/>
                </a:solidFill>
                <a:latin typeface="Roboto Regular"/>
                <a:cs typeface="Roboto Regular"/>
              </a:defRPr>
            </a:lvl1pPr>
          </a:lstStyle>
          <a:p>
            <a:r>
              <a:rPr lang="en-US" dirty="0"/>
              <a:t>Date</a:t>
            </a:r>
          </a:p>
        </p:txBody>
      </p:sp>
      <p:sp>
        <p:nvSpPr>
          <p:cNvPr id="3" name="Text Placeholder 2"/>
          <p:cNvSpPr>
            <a:spLocks noGrp="1"/>
          </p:cNvSpPr>
          <p:nvPr>
            <p:ph type="body" sz="quarter" idx="10" hasCustomPrompt="1"/>
          </p:nvPr>
        </p:nvSpPr>
        <p:spPr>
          <a:xfrm>
            <a:off x="553590" y="1297460"/>
            <a:ext cx="4498952" cy="1112108"/>
          </a:xfrm>
        </p:spPr>
        <p:txBody>
          <a:bodyPr anchor="b"/>
          <a:lstStyle>
            <a:lvl1pPr>
              <a:lnSpc>
                <a:spcPct val="90000"/>
              </a:lnSpc>
              <a:spcBef>
                <a:spcPts val="1000"/>
              </a:spcBef>
              <a:defRPr sz="2800" b="1">
                <a:solidFill>
                  <a:schemeClr val="accent1"/>
                </a:solidFill>
                <a:latin typeface="Roboto Regular"/>
                <a:cs typeface="Roboto Regular"/>
              </a:defRPr>
            </a:lvl1pPr>
            <a:lvl2pPr marL="0" indent="0">
              <a:spcBef>
                <a:spcPts val="1000"/>
              </a:spcBef>
              <a:buNone/>
              <a:defRPr sz="1600" b="0">
                <a:solidFill>
                  <a:schemeClr val="accent2"/>
                </a:solidFill>
                <a:latin typeface="Roboto Light"/>
                <a:cs typeface="Roboto Light"/>
              </a:defRPr>
            </a:lvl2pPr>
          </a:lstStyle>
          <a:p>
            <a:pPr lvl="0"/>
            <a:r>
              <a:rPr lang="en-US" dirty="0"/>
              <a:t>Title</a:t>
            </a:r>
          </a:p>
          <a:p>
            <a:pPr lvl="1"/>
            <a:r>
              <a:rPr lang="en-US" dirty="0"/>
              <a:t>Subtitle</a:t>
            </a:r>
          </a:p>
        </p:txBody>
      </p:sp>
      <p:pic>
        <p:nvPicPr>
          <p:cNvPr id="5" name="Picture 4" descr="amia-logo_color.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56054" y="343244"/>
            <a:ext cx="1948704" cy="494270"/>
          </a:xfrm>
          <a:prstGeom prst="rect">
            <a:avLst/>
          </a:prstGeom>
        </p:spPr>
      </p:pic>
    </p:spTree>
    <p:extLst>
      <p:ext uri="{BB962C8B-B14F-4D97-AF65-F5344CB8AC3E}">
        <p14:creationId xmlns:p14="http://schemas.microsoft.com/office/powerpoint/2010/main" val="3501838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Holding Slide">
    <p:bg>
      <p:bgPr>
        <a:solidFill>
          <a:schemeClr val="bg1">
            <a:lumMod val="85000"/>
          </a:schemeClr>
        </a:solidFill>
        <a:effectLst/>
      </p:bgPr>
    </p:bg>
    <p:spTree>
      <p:nvGrpSpPr>
        <p:cNvPr id="1" name=""/>
        <p:cNvGrpSpPr/>
        <p:nvPr/>
      </p:nvGrpSpPr>
      <p:grpSpPr>
        <a:xfrm>
          <a:off x="0" y="0"/>
          <a:ext cx="0" cy="0"/>
          <a:chOff x="0" y="0"/>
          <a:chExt cx="0" cy="0"/>
        </a:xfrm>
      </p:grpSpPr>
      <p:pic>
        <p:nvPicPr>
          <p:cNvPr id="3" name="Picture 2" descr="holding slide.jpg"/>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9144000" cy="5150971"/>
          </a:xfrm>
          <a:prstGeom prst="rect">
            <a:avLst/>
          </a:prstGeom>
        </p:spPr>
      </p:pic>
      <p:sp>
        <p:nvSpPr>
          <p:cNvPr id="4" name="TextBox 3"/>
          <p:cNvSpPr txBox="1"/>
          <p:nvPr userDrawn="1"/>
        </p:nvSpPr>
        <p:spPr>
          <a:xfrm>
            <a:off x="1472239" y="1360180"/>
            <a:ext cx="5588002" cy="830997"/>
          </a:xfrm>
          <a:prstGeom prst="rect">
            <a:avLst/>
          </a:prstGeom>
          <a:noFill/>
        </p:spPr>
        <p:txBody>
          <a:bodyPr wrap="square" lIns="0" tIns="45720" rIns="0" bIns="45720" rtlCol="0">
            <a:spAutoFit/>
          </a:bodyPr>
          <a:lstStyle/>
          <a:p>
            <a:pPr>
              <a:lnSpc>
                <a:spcPct val="100000"/>
              </a:lnSpc>
            </a:pPr>
            <a:r>
              <a:rPr lang="en-US" sz="2400" b="1" dirty="0">
                <a:solidFill>
                  <a:schemeClr val="accent1"/>
                </a:solidFill>
                <a:latin typeface="Roboto Regular"/>
                <a:cs typeface="Roboto Regular"/>
              </a:rPr>
              <a:t>Discovering</a:t>
            </a:r>
            <a:r>
              <a:rPr lang="en-US" sz="2400" dirty="0">
                <a:solidFill>
                  <a:schemeClr val="accent1"/>
                </a:solidFill>
                <a:latin typeface="Roboto Regular"/>
                <a:cs typeface="Roboto Regular"/>
              </a:rPr>
              <a:t> health insights.</a:t>
            </a:r>
          </a:p>
          <a:p>
            <a:pPr marL="0" marR="0" indent="0" algn="l" defTabSz="914400" rtl="0" eaLnBrk="1" fontAlgn="base" latinLnBrk="0" hangingPunct="1">
              <a:lnSpc>
                <a:spcPct val="100000"/>
              </a:lnSpc>
              <a:spcBef>
                <a:spcPct val="0"/>
              </a:spcBef>
              <a:spcAft>
                <a:spcPct val="0"/>
              </a:spcAft>
              <a:buClrTx/>
              <a:buSzTx/>
              <a:buFontTx/>
              <a:buNone/>
              <a:tabLst/>
              <a:defRPr/>
            </a:pPr>
            <a:r>
              <a:rPr lang="en-US" sz="2400" b="1" dirty="0">
                <a:solidFill>
                  <a:schemeClr val="accent1"/>
                </a:solidFill>
                <a:latin typeface="Roboto Regular"/>
                <a:cs typeface="Roboto Regular"/>
              </a:rPr>
              <a:t>Accelerating </a:t>
            </a:r>
            <a:r>
              <a:rPr lang="en-US" sz="2400" dirty="0">
                <a:solidFill>
                  <a:schemeClr val="accent1"/>
                </a:solidFill>
                <a:latin typeface="Roboto Regular"/>
                <a:cs typeface="Roboto Regular"/>
              </a:rPr>
              <a:t>healthcare</a:t>
            </a:r>
            <a:r>
              <a:rPr lang="en-US" sz="2400" baseline="0" dirty="0">
                <a:solidFill>
                  <a:schemeClr val="accent1"/>
                </a:solidFill>
                <a:latin typeface="Roboto Regular"/>
                <a:cs typeface="Roboto Regular"/>
              </a:rPr>
              <a:t> transformation.</a:t>
            </a:r>
            <a:endParaRPr lang="en-US" sz="2400" dirty="0">
              <a:solidFill>
                <a:schemeClr val="accent1"/>
              </a:solidFill>
              <a:latin typeface="Roboto Regular"/>
              <a:cs typeface="Roboto Regular"/>
            </a:endParaRPr>
          </a:p>
        </p:txBody>
      </p:sp>
      <p:pic>
        <p:nvPicPr>
          <p:cNvPr id="5" name="Picture 4" descr="amia-logo_color.png"/>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556054" y="343244"/>
            <a:ext cx="1948704" cy="494270"/>
          </a:xfrm>
          <a:prstGeom prst="rect">
            <a:avLst/>
          </a:prstGeom>
        </p:spPr>
      </p:pic>
    </p:spTree>
    <p:extLst>
      <p:ext uri="{BB962C8B-B14F-4D97-AF65-F5344CB8AC3E}">
        <p14:creationId xmlns:p14="http://schemas.microsoft.com/office/powerpoint/2010/main" val="39977551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1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17" Type="http://schemas.openxmlformats.org/officeDocument/2006/relationships/slideLayout" Target="../slideLayouts/slideLayout24.xml"/><Relationship Id="rId2" Type="http://schemas.openxmlformats.org/officeDocument/2006/relationships/slideLayout" Target="../slideLayouts/slideLayout9.xml"/><Relationship Id="rId16" Type="http://schemas.openxmlformats.org/officeDocument/2006/relationships/slideLayout" Target="../slideLayouts/slideLayout23.xml"/><Relationship Id="rId20"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19" Type="http://schemas.openxmlformats.org/officeDocument/2006/relationships/image" Target="../media/image11.jpeg"/><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background.jpg"/>
          <p:cNvPicPr>
            <a:picLocks noChangeAspect="1"/>
          </p:cNvPicPr>
          <p:nvPr userDrawn="1"/>
        </p:nvPicPr>
        <p:blipFill>
          <a:blip r:embed="rId9"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3" name="Line 9"/>
          <p:cNvSpPr>
            <a:spLocks noChangeShapeType="1"/>
          </p:cNvSpPr>
          <p:nvPr/>
        </p:nvSpPr>
        <p:spPr bwMode="auto">
          <a:xfrm>
            <a:off x="553590" y="787019"/>
            <a:ext cx="8034356" cy="0"/>
          </a:xfrm>
          <a:prstGeom prst="line">
            <a:avLst/>
          </a:prstGeom>
          <a:noFill/>
          <a:ln w="12700" cmpd="sng">
            <a:solidFill>
              <a:schemeClr val="accent2"/>
            </a:solidFill>
            <a:round/>
            <a:headEnd/>
            <a:tailEnd/>
          </a:ln>
        </p:spPr>
        <p:txBody>
          <a:bodyPr wrap="none" anchor="ctr"/>
          <a:lstStyle/>
          <a:p>
            <a:pPr>
              <a:defRPr/>
            </a:pPr>
            <a:endParaRPr lang="en-US">
              <a:latin typeface="Arial" pitchFamily="-109" charset="0"/>
            </a:endParaRPr>
          </a:p>
        </p:txBody>
      </p:sp>
      <p:sp>
        <p:nvSpPr>
          <p:cNvPr id="1028" name="Rectangle 2"/>
          <p:cNvSpPr>
            <a:spLocks noGrp="1" noChangeArrowheads="1"/>
          </p:cNvSpPr>
          <p:nvPr>
            <p:ph type="title"/>
          </p:nvPr>
        </p:nvSpPr>
        <p:spPr bwMode="auto">
          <a:xfrm>
            <a:off x="547080" y="399556"/>
            <a:ext cx="6777732" cy="3200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endParaRPr lang="en-US" dirty="0"/>
          </a:p>
        </p:txBody>
      </p:sp>
      <p:sp>
        <p:nvSpPr>
          <p:cNvPr id="1029" name="Rectangle 3"/>
          <p:cNvSpPr>
            <a:spLocks noGrp="1" noChangeArrowheads="1"/>
          </p:cNvSpPr>
          <p:nvPr>
            <p:ph type="body" idx="1"/>
          </p:nvPr>
        </p:nvSpPr>
        <p:spPr bwMode="auto">
          <a:xfrm>
            <a:off x="547078" y="939255"/>
            <a:ext cx="8056359" cy="357096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 </a:t>
            </a:r>
          </a:p>
          <a:p>
            <a:pPr lvl="4"/>
            <a:r>
              <a:rPr lang="en-US" dirty="0"/>
              <a:t>F</a:t>
            </a:r>
            <a:r>
              <a:rPr lang="en-US" b="0" dirty="0"/>
              <a:t>ifth level</a:t>
            </a:r>
            <a:endParaRPr kumimoji="0" lang="en-US" sz="1400" b="0" i="0" u="none" strike="noStrike" kern="0" cap="none" spc="0" normalizeH="0" baseline="0" noProof="0" dirty="0">
              <a:ln>
                <a:noFill/>
              </a:ln>
              <a:solidFill>
                <a:srgbClr val="727274"/>
              </a:solidFill>
              <a:effectLst/>
              <a:uLnTx/>
              <a:uFillTx/>
              <a:latin typeface="+mn-lt"/>
              <a:ea typeface="ＭＳ Ｐゴシック"/>
            </a:endParaRPr>
          </a:p>
        </p:txBody>
      </p:sp>
      <p:sp>
        <p:nvSpPr>
          <p:cNvPr id="1030" name="Rectangle 6"/>
          <p:cNvSpPr>
            <a:spLocks noGrp="1" noChangeArrowheads="1"/>
          </p:cNvSpPr>
          <p:nvPr>
            <p:ph type="sldNum" sz="quarter" idx="4"/>
          </p:nvPr>
        </p:nvSpPr>
        <p:spPr bwMode="auto">
          <a:xfrm>
            <a:off x="6695891" y="4870067"/>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8"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pic>
        <p:nvPicPr>
          <p:cNvPr id="7" name="Picture 6" descr="amia-logo_color.png"/>
          <p:cNvPicPr>
            <a:picLocks noChangeAspect="1"/>
          </p:cNvPicPr>
          <p:nvPr userDrawn="1"/>
        </p:nvPicPr>
        <p:blipFill>
          <a:blip r:embed="rId10" cstate="print">
            <a:extLst>
              <a:ext uri="{28A0092B-C50C-407E-A947-70E740481C1C}">
                <a14:useLocalDpi xmlns:a14="http://schemas.microsoft.com/office/drawing/2010/main"/>
              </a:ext>
            </a:extLst>
          </a:blip>
          <a:stretch>
            <a:fillRect/>
          </a:stretch>
        </p:blipFill>
        <p:spPr>
          <a:xfrm>
            <a:off x="7475838" y="384420"/>
            <a:ext cx="1132702" cy="287299"/>
          </a:xfrm>
          <a:prstGeom prst="rect">
            <a:avLst/>
          </a:prstGeom>
        </p:spPr>
      </p:pic>
    </p:spTree>
  </p:cSld>
  <p:clrMap bg1="lt1" tx1="dk1" bg2="lt2" tx2="dk2" accent1="accent1" accent2="accent2" accent3="accent3" accent4="accent4" accent5="accent5" accent6="accent6" hlink="hlink" folHlink="folHlink"/>
  <p:sldLayoutIdLst>
    <p:sldLayoutId id="2147484515" r:id="rId1"/>
    <p:sldLayoutId id="2147484584" r:id="rId2"/>
    <p:sldLayoutId id="2147484522" r:id="rId3"/>
    <p:sldLayoutId id="2147484517" r:id="rId4"/>
    <p:sldLayoutId id="2147484518" r:id="rId5"/>
    <p:sldLayoutId id="2147484588" r:id="rId6"/>
    <p:sldLayoutId id="2147484589" r:id="rId7"/>
  </p:sldLayoutIdLst>
  <p:hf hdr="0" dt="0"/>
  <p:txStyles>
    <p:titleStyle>
      <a:lvl1pPr algn="l" rtl="0" eaLnBrk="1" fontAlgn="base" hangingPunct="1">
        <a:lnSpc>
          <a:spcPct val="80000"/>
        </a:lnSpc>
        <a:spcBef>
          <a:spcPct val="0"/>
        </a:spcBef>
        <a:spcAft>
          <a:spcPct val="0"/>
        </a:spcAft>
        <a:defRPr sz="2600" b="1" i="0">
          <a:solidFill>
            <a:schemeClr val="accent1"/>
          </a:solidFill>
          <a:latin typeface="+mj-lt"/>
          <a:ea typeface="MS PGothic" pitchFamily="34" charset="-128"/>
          <a:cs typeface="Roboto Regular"/>
        </a:defRPr>
      </a:lvl1pPr>
      <a:lvl2pPr algn="l" rtl="0" eaLnBrk="1" fontAlgn="base" hangingPunct="1">
        <a:lnSpc>
          <a:spcPct val="90000"/>
        </a:lnSpc>
        <a:spcBef>
          <a:spcPct val="0"/>
        </a:spcBef>
        <a:spcAft>
          <a:spcPct val="0"/>
        </a:spcAft>
        <a:defRPr sz="2800">
          <a:solidFill>
            <a:schemeClr val="bg1"/>
          </a:solidFill>
          <a:latin typeface="Calibri" pitchFamily="34" charset="0"/>
          <a:ea typeface="MS PGothic" pitchFamily="34" charset="-128"/>
          <a:cs typeface="MS PGothic" charset="0"/>
        </a:defRPr>
      </a:lvl2pPr>
      <a:lvl3pPr algn="l" rtl="0" eaLnBrk="1" fontAlgn="base" hangingPunct="1">
        <a:lnSpc>
          <a:spcPct val="90000"/>
        </a:lnSpc>
        <a:spcBef>
          <a:spcPct val="0"/>
        </a:spcBef>
        <a:spcAft>
          <a:spcPct val="0"/>
        </a:spcAft>
        <a:defRPr sz="2800">
          <a:solidFill>
            <a:schemeClr val="bg1"/>
          </a:solidFill>
          <a:latin typeface="Calibri" pitchFamily="34" charset="0"/>
          <a:ea typeface="MS PGothic" pitchFamily="34" charset="-128"/>
          <a:cs typeface="MS PGothic" charset="0"/>
        </a:defRPr>
      </a:lvl3pPr>
      <a:lvl4pPr algn="l" rtl="0" eaLnBrk="1" fontAlgn="base" hangingPunct="1">
        <a:lnSpc>
          <a:spcPct val="90000"/>
        </a:lnSpc>
        <a:spcBef>
          <a:spcPct val="0"/>
        </a:spcBef>
        <a:spcAft>
          <a:spcPct val="0"/>
        </a:spcAft>
        <a:defRPr sz="2800">
          <a:solidFill>
            <a:schemeClr val="bg1"/>
          </a:solidFill>
          <a:latin typeface="Calibri" pitchFamily="34" charset="0"/>
          <a:ea typeface="MS PGothic" pitchFamily="34" charset="-128"/>
          <a:cs typeface="MS PGothic" charset="0"/>
        </a:defRPr>
      </a:lvl4pPr>
      <a:lvl5pPr algn="l" rtl="0" eaLnBrk="1" fontAlgn="base" hangingPunct="1">
        <a:lnSpc>
          <a:spcPct val="90000"/>
        </a:lnSpc>
        <a:spcBef>
          <a:spcPct val="0"/>
        </a:spcBef>
        <a:spcAft>
          <a:spcPct val="0"/>
        </a:spcAft>
        <a:defRPr sz="2800">
          <a:solidFill>
            <a:schemeClr val="bg1"/>
          </a:solidFill>
          <a:latin typeface="Calibri" pitchFamily="34" charset="0"/>
          <a:ea typeface="MS PGothic" pitchFamily="34" charset="-128"/>
          <a:cs typeface="MS PGothic" charset="0"/>
        </a:defRPr>
      </a:lvl5pPr>
      <a:lvl6pPr marL="457200" algn="l" rtl="0" eaLnBrk="1" fontAlgn="base" hangingPunct="1">
        <a:lnSpc>
          <a:spcPct val="90000"/>
        </a:lnSpc>
        <a:spcBef>
          <a:spcPct val="0"/>
        </a:spcBef>
        <a:spcAft>
          <a:spcPct val="0"/>
        </a:spcAft>
        <a:defRPr sz="3000">
          <a:solidFill>
            <a:schemeClr val="bg1"/>
          </a:solidFill>
          <a:latin typeface="Century Gothic" pitchFamily="-109" charset="0"/>
          <a:ea typeface="ＭＳ Ｐゴシック" pitchFamily="-109" charset="-128"/>
          <a:cs typeface="ＭＳ Ｐゴシック" pitchFamily="-109" charset="-128"/>
        </a:defRPr>
      </a:lvl6pPr>
      <a:lvl7pPr marL="914400" algn="l" rtl="0" eaLnBrk="1" fontAlgn="base" hangingPunct="1">
        <a:lnSpc>
          <a:spcPct val="90000"/>
        </a:lnSpc>
        <a:spcBef>
          <a:spcPct val="0"/>
        </a:spcBef>
        <a:spcAft>
          <a:spcPct val="0"/>
        </a:spcAft>
        <a:defRPr sz="3000">
          <a:solidFill>
            <a:schemeClr val="bg1"/>
          </a:solidFill>
          <a:latin typeface="Century Gothic" pitchFamily="-109" charset="0"/>
          <a:ea typeface="ＭＳ Ｐゴシック" pitchFamily="-109" charset="-128"/>
          <a:cs typeface="ＭＳ Ｐゴシック" pitchFamily="-109" charset="-128"/>
        </a:defRPr>
      </a:lvl7pPr>
      <a:lvl8pPr marL="1371600" algn="l" rtl="0" eaLnBrk="1" fontAlgn="base" hangingPunct="1">
        <a:lnSpc>
          <a:spcPct val="90000"/>
        </a:lnSpc>
        <a:spcBef>
          <a:spcPct val="0"/>
        </a:spcBef>
        <a:spcAft>
          <a:spcPct val="0"/>
        </a:spcAft>
        <a:defRPr sz="3000">
          <a:solidFill>
            <a:schemeClr val="bg1"/>
          </a:solidFill>
          <a:latin typeface="Century Gothic" pitchFamily="-109" charset="0"/>
          <a:ea typeface="ＭＳ Ｐゴシック" pitchFamily="-109" charset="-128"/>
          <a:cs typeface="ＭＳ Ｐゴシック" pitchFamily="-109" charset="-128"/>
        </a:defRPr>
      </a:lvl8pPr>
      <a:lvl9pPr marL="1828800" algn="l" rtl="0" eaLnBrk="1" fontAlgn="base" hangingPunct="1">
        <a:lnSpc>
          <a:spcPct val="90000"/>
        </a:lnSpc>
        <a:spcBef>
          <a:spcPct val="0"/>
        </a:spcBef>
        <a:spcAft>
          <a:spcPct val="0"/>
        </a:spcAft>
        <a:defRPr sz="3000">
          <a:solidFill>
            <a:schemeClr val="bg1"/>
          </a:solidFill>
          <a:latin typeface="Century Gothic" pitchFamily="-109" charset="0"/>
          <a:ea typeface="ＭＳ Ｐゴシック" pitchFamily="-109" charset="-128"/>
          <a:cs typeface="ＭＳ Ｐゴシック" pitchFamily="-109" charset="-128"/>
        </a:defRPr>
      </a:lvl9pPr>
    </p:titleStyle>
    <p:bodyStyle>
      <a:lvl1pPr marL="0" indent="0" algn="l" rtl="0" eaLnBrk="1" fontAlgn="base" hangingPunct="1">
        <a:spcBef>
          <a:spcPts val="1200"/>
        </a:spcBef>
        <a:spcAft>
          <a:spcPct val="0"/>
        </a:spcAft>
        <a:defRPr sz="1800">
          <a:solidFill>
            <a:schemeClr val="tx1"/>
          </a:solidFill>
          <a:latin typeface="+mn-lt"/>
          <a:ea typeface="MS PGothic" pitchFamily="34" charset="-128"/>
          <a:cs typeface="Roboto Regular"/>
        </a:defRPr>
      </a:lvl1pPr>
      <a:lvl2pPr marL="502920" indent="-228600" algn="l" rtl="0" eaLnBrk="1" fontAlgn="base" hangingPunct="1">
        <a:spcBef>
          <a:spcPts val="600"/>
        </a:spcBef>
        <a:spcAft>
          <a:spcPct val="0"/>
        </a:spcAft>
        <a:buClr>
          <a:schemeClr val="accent1"/>
        </a:buClr>
        <a:buFont typeface="Arial"/>
        <a:buChar char="•"/>
        <a:defRPr sz="1400">
          <a:solidFill>
            <a:schemeClr val="accent2">
              <a:lumMod val="75000"/>
            </a:schemeClr>
          </a:solidFill>
          <a:latin typeface="Roboto Regular"/>
          <a:ea typeface="MS PGothic" pitchFamily="34" charset="-128"/>
          <a:cs typeface="Roboto Regular"/>
        </a:defRPr>
      </a:lvl2pPr>
      <a:lvl3pPr marL="914400" indent="-228600" algn="l" rtl="0" eaLnBrk="1" fontAlgn="base" hangingPunct="1">
        <a:spcBef>
          <a:spcPts val="600"/>
        </a:spcBef>
        <a:spcAft>
          <a:spcPct val="0"/>
        </a:spcAft>
        <a:buClr>
          <a:schemeClr val="accent4"/>
        </a:buClr>
        <a:buFont typeface="Arial"/>
        <a:buChar char="•"/>
        <a:defRPr sz="1200">
          <a:solidFill>
            <a:schemeClr val="accent2">
              <a:lumMod val="75000"/>
            </a:schemeClr>
          </a:solidFill>
          <a:latin typeface="Roboto Regular"/>
          <a:ea typeface="MS PGothic" pitchFamily="34" charset="-128"/>
          <a:cs typeface="Roboto Regular"/>
        </a:defRPr>
      </a:lvl3pPr>
      <a:lvl4pPr marL="1325880" indent="-228600" algn="l" rtl="0" eaLnBrk="1" fontAlgn="base" hangingPunct="1">
        <a:spcBef>
          <a:spcPts val="600"/>
        </a:spcBef>
        <a:spcAft>
          <a:spcPct val="0"/>
        </a:spcAft>
        <a:buClr>
          <a:schemeClr val="accent5"/>
        </a:buClr>
        <a:buFont typeface="Arial"/>
        <a:buChar char="•"/>
        <a:defRPr sz="1100" baseline="0">
          <a:solidFill>
            <a:schemeClr val="accent2">
              <a:lumMod val="75000"/>
            </a:schemeClr>
          </a:solidFill>
          <a:latin typeface="Roboto Regular"/>
          <a:ea typeface="MS PGothic" pitchFamily="34" charset="-128"/>
          <a:cs typeface="Roboto Regular"/>
        </a:defRPr>
      </a:lvl4pPr>
      <a:lvl5pPr marL="1737360" marR="0" indent="-228600" algn="l" defTabSz="914400" rtl="0" eaLnBrk="1" fontAlgn="base" latinLnBrk="0" hangingPunct="1">
        <a:lnSpc>
          <a:spcPct val="100000"/>
        </a:lnSpc>
        <a:spcBef>
          <a:spcPts val="600"/>
        </a:spcBef>
        <a:spcAft>
          <a:spcPct val="0"/>
        </a:spcAft>
        <a:buClr>
          <a:schemeClr val="accent6"/>
        </a:buClr>
        <a:buSzTx/>
        <a:buFont typeface="Arial"/>
        <a:buChar char="•"/>
        <a:tabLst/>
        <a:defRPr sz="1000" b="0" baseline="0">
          <a:solidFill>
            <a:schemeClr val="accent2">
              <a:lumMod val="75000"/>
            </a:schemeClr>
          </a:solidFill>
          <a:latin typeface="Roboto Regular"/>
          <a:ea typeface="MS PGothic" pitchFamily="34" charset="-128"/>
          <a:cs typeface="Roboto Regular"/>
        </a:defRPr>
      </a:lvl5pPr>
      <a:lvl6pPr marL="2514600" indent="-228600" algn="l" rtl="0" eaLnBrk="1" fontAlgn="base" hangingPunct="1">
        <a:spcBef>
          <a:spcPct val="20000"/>
        </a:spcBef>
        <a:spcAft>
          <a:spcPct val="0"/>
        </a:spcAft>
        <a:buChar char="»"/>
        <a:defRPr sz="1500" b="1">
          <a:solidFill>
            <a:srgbClr val="727274"/>
          </a:solidFill>
          <a:latin typeface="+mn-lt"/>
          <a:ea typeface="+mn-ea"/>
        </a:defRPr>
      </a:lvl6pPr>
      <a:lvl7pPr marL="2971800" indent="-228600" algn="l" rtl="0" eaLnBrk="1" fontAlgn="base" hangingPunct="1">
        <a:spcBef>
          <a:spcPct val="20000"/>
        </a:spcBef>
        <a:spcAft>
          <a:spcPct val="0"/>
        </a:spcAft>
        <a:buChar char="»"/>
        <a:defRPr sz="1500" b="1">
          <a:solidFill>
            <a:srgbClr val="727274"/>
          </a:solidFill>
          <a:latin typeface="+mn-lt"/>
          <a:ea typeface="+mn-ea"/>
        </a:defRPr>
      </a:lvl7pPr>
      <a:lvl8pPr marL="3429000" indent="-228600" algn="l" rtl="0" eaLnBrk="1" fontAlgn="base" hangingPunct="1">
        <a:spcBef>
          <a:spcPct val="20000"/>
        </a:spcBef>
        <a:spcAft>
          <a:spcPct val="0"/>
        </a:spcAft>
        <a:buChar char="»"/>
        <a:defRPr sz="1500" b="1">
          <a:solidFill>
            <a:srgbClr val="727274"/>
          </a:solidFill>
          <a:latin typeface="+mn-lt"/>
          <a:ea typeface="+mn-ea"/>
        </a:defRPr>
      </a:lvl8pPr>
      <a:lvl9pPr marL="3886200" indent="-228600" algn="l" rtl="0" eaLnBrk="1" fontAlgn="base" hangingPunct="1">
        <a:spcBef>
          <a:spcPct val="20000"/>
        </a:spcBef>
        <a:spcAft>
          <a:spcPct val="0"/>
        </a:spcAft>
        <a:buChar char="»"/>
        <a:defRPr sz="1500" b="1">
          <a:solidFill>
            <a:srgbClr val="727274"/>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background.jpg"/>
          <p:cNvPicPr>
            <a:picLocks noChangeAspect="1"/>
          </p:cNvPicPr>
          <p:nvPr userDrawn="1"/>
        </p:nvPicPr>
        <p:blipFill>
          <a:blip r:embed="rId19" cstate="screen">
            <a:extLst>
              <a:ext uri="{28A0092B-C50C-407E-A947-70E740481C1C}">
                <a14:useLocalDpi xmlns:a14="http://schemas.microsoft.com/office/drawing/2010/main"/>
              </a:ext>
            </a:extLst>
          </a:blip>
          <a:stretch>
            <a:fillRect/>
          </a:stretch>
        </p:blipFill>
        <p:spPr>
          <a:xfrm>
            <a:off x="0" y="14942"/>
            <a:ext cx="9144000" cy="5143500"/>
          </a:xfrm>
          <a:prstGeom prst="rect">
            <a:avLst/>
          </a:prstGeom>
        </p:spPr>
      </p:pic>
      <p:sp>
        <p:nvSpPr>
          <p:cNvPr id="13" name="Line 9"/>
          <p:cNvSpPr>
            <a:spLocks noChangeShapeType="1"/>
          </p:cNvSpPr>
          <p:nvPr/>
        </p:nvSpPr>
        <p:spPr bwMode="auto">
          <a:xfrm>
            <a:off x="553590" y="787019"/>
            <a:ext cx="8034356" cy="0"/>
          </a:xfrm>
          <a:prstGeom prst="line">
            <a:avLst/>
          </a:prstGeom>
          <a:noFill/>
          <a:ln w="12700" cmpd="sng">
            <a:solidFill>
              <a:schemeClr val="accent2"/>
            </a:solidFill>
            <a:round/>
            <a:headEnd/>
            <a:tailEnd/>
          </a:ln>
        </p:spPr>
        <p:txBody>
          <a:bodyPr wrap="none" anchor="ctr"/>
          <a:lstStyle/>
          <a:p>
            <a:pPr>
              <a:defRPr/>
            </a:pPr>
            <a:endParaRPr lang="en-US">
              <a:latin typeface="Arial" pitchFamily="-109" charset="0"/>
            </a:endParaRPr>
          </a:p>
        </p:txBody>
      </p:sp>
      <p:sp>
        <p:nvSpPr>
          <p:cNvPr id="1028" name="Rectangle 2"/>
          <p:cNvSpPr>
            <a:spLocks noGrp="1" noChangeArrowheads="1"/>
          </p:cNvSpPr>
          <p:nvPr>
            <p:ph type="title"/>
          </p:nvPr>
        </p:nvSpPr>
        <p:spPr bwMode="auto">
          <a:xfrm>
            <a:off x="547080" y="386220"/>
            <a:ext cx="6777732" cy="3334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b" anchorCtr="0" compatLnSpc="1">
            <a:prstTxWarp prst="textNoShape">
              <a:avLst/>
            </a:prstTxWarp>
            <a:spAutoFit/>
          </a:bodyPr>
          <a:lstStyle/>
          <a:p>
            <a:pPr lvl="0"/>
            <a:endParaRPr lang="en-US" dirty="0"/>
          </a:p>
        </p:txBody>
      </p:sp>
      <p:sp>
        <p:nvSpPr>
          <p:cNvPr id="1029" name="Rectangle 3"/>
          <p:cNvSpPr>
            <a:spLocks noGrp="1" noChangeArrowheads="1"/>
          </p:cNvSpPr>
          <p:nvPr>
            <p:ph type="body" idx="1"/>
          </p:nvPr>
        </p:nvSpPr>
        <p:spPr bwMode="auto">
          <a:xfrm>
            <a:off x="547080" y="939255"/>
            <a:ext cx="8056359" cy="357096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 </a:t>
            </a:r>
          </a:p>
          <a:p>
            <a:pPr lvl="4"/>
            <a:r>
              <a:rPr lang="en-US" dirty="0"/>
              <a:t>F</a:t>
            </a:r>
            <a:r>
              <a:rPr lang="en-US" b="0" dirty="0"/>
              <a:t>ifth level</a:t>
            </a:r>
            <a:endParaRPr kumimoji="0" lang="en-US" sz="1400" b="0" i="0" u="none" strike="noStrike" kern="0" cap="none" spc="0" normalizeH="0" baseline="0" noProof="0" dirty="0">
              <a:ln>
                <a:noFill/>
              </a:ln>
              <a:solidFill>
                <a:srgbClr val="727274"/>
              </a:solidFill>
              <a:effectLst/>
              <a:uLnTx/>
              <a:uFillTx/>
              <a:latin typeface="+mn-lt"/>
              <a:ea typeface="ＭＳ Ｐゴシック"/>
            </a:endParaRPr>
          </a:p>
        </p:txBody>
      </p:sp>
      <p:sp>
        <p:nvSpPr>
          <p:cNvPr id="1030" name="Rectangle 6"/>
          <p:cNvSpPr>
            <a:spLocks noGrp="1" noChangeArrowheads="1"/>
          </p:cNvSpPr>
          <p:nvPr>
            <p:ph type="sldNum" sz="quarter" idx="4"/>
          </p:nvPr>
        </p:nvSpPr>
        <p:spPr bwMode="auto">
          <a:xfrm>
            <a:off x="6695891" y="4870068"/>
            <a:ext cx="1905000" cy="138499"/>
          </a:xfrm>
          <a:prstGeom prst="rect">
            <a:avLst/>
          </a:prstGeom>
          <a:noFill/>
          <a:ln w="9525">
            <a:noFill/>
            <a:miter lim="800000"/>
            <a:headEnd/>
            <a:tailEnd/>
          </a:ln>
        </p:spPr>
        <p:txBody>
          <a:bodyPr vert="horz" wrap="square" lIns="0" tIns="0" rIns="0" bIns="0" numCol="1" anchor="ctr" anchorCtr="0" compatLnSpc="1">
            <a:prstTxWarp prst="textNoShape">
              <a:avLst/>
            </a:prstTxWarp>
            <a:spAutoFit/>
          </a:bodyPr>
          <a:lstStyle>
            <a:lvl1pPr algn="r" eaLnBrk="0" hangingPunct="0">
              <a:defRPr sz="900" b="1">
                <a:solidFill>
                  <a:srgbClr val="FFFFFF"/>
                </a:solidFill>
                <a:latin typeface="Roboto Regular"/>
                <a:cs typeface="Roboto Regular"/>
              </a:defRPr>
            </a:lvl1pPr>
          </a:lstStyle>
          <a:p>
            <a:fld id="{42C32FFB-F9AE-46F0-A233-A2E628258990}" type="slidenum">
              <a:rPr lang="en-US" smtClean="0"/>
              <a:pPr/>
              <a:t>‹#›</a:t>
            </a:fld>
            <a:endParaRPr lang="en-US" sz="1000"/>
          </a:p>
        </p:txBody>
      </p:sp>
      <p:sp>
        <p:nvSpPr>
          <p:cNvPr id="8" name="Rectangle 5"/>
          <p:cNvSpPr>
            <a:spLocks noGrp="1" noChangeArrowheads="1"/>
          </p:cNvSpPr>
          <p:nvPr>
            <p:ph type="ftr" sz="quarter" idx="3"/>
          </p:nvPr>
        </p:nvSpPr>
        <p:spPr>
          <a:xfrm>
            <a:off x="546139" y="4870066"/>
            <a:ext cx="5029200" cy="103585"/>
          </a:xfrm>
          <a:prstGeom prst="rect">
            <a:avLst/>
          </a:prstGeom>
        </p:spPr>
        <p:txBody>
          <a:bodyPr vert="horz" wrap="square" lIns="0" tIns="0" rIns="0" bIns="0" numCol="1" anchor="ctr" anchorCtr="0" compatLnSpc="1">
            <a:prstTxWarp prst="textNoShape">
              <a:avLst/>
            </a:prstTxWarp>
          </a:bodyPr>
          <a:lstStyle>
            <a:lvl1pPr>
              <a:defRPr sz="900" b="1">
                <a:solidFill>
                  <a:srgbClr val="FFFFFF"/>
                </a:solidFill>
                <a:latin typeface="Roboto Regular"/>
                <a:cs typeface="Roboto Regular"/>
              </a:defRPr>
            </a:lvl1pPr>
          </a:lstStyle>
          <a:p>
            <a:r>
              <a:rPr lang="en-US"/>
              <a:t>2019 Informatics Summit  |   amia.org</a:t>
            </a:r>
            <a:endParaRPr lang="en-US" dirty="0"/>
          </a:p>
        </p:txBody>
      </p:sp>
      <p:pic>
        <p:nvPicPr>
          <p:cNvPr id="7" name="Picture 6" descr="amia-logo_color.png"/>
          <p:cNvPicPr>
            <a:picLocks noChangeAspect="1"/>
          </p:cNvPicPr>
          <p:nvPr userDrawn="1"/>
        </p:nvPicPr>
        <p:blipFill>
          <a:blip r:embed="rId20" cstate="screen">
            <a:extLst>
              <a:ext uri="{28A0092B-C50C-407E-A947-70E740481C1C}">
                <a14:useLocalDpi xmlns:a14="http://schemas.microsoft.com/office/drawing/2010/main"/>
              </a:ext>
            </a:extLst>
          </a:blip>
          <a:stretch>
            <a:fillRect/>
          </a:stretch>
        </p:blipFill>
        <p:spPr>
          <a:xfrm>
            <a:off x="7475838" y="384421"/>
            <a:ext cx="1132702" cy="287299"/>
          </a:xfrm>
          <a:prstGeom prst="rect">
            <a:avLst/>
          </a:prstGeom>
        </p:spPr>
      </p:pic>
    </p:spTree>
    <p:extLst>
      <p:ext uri="{BB962C8B-B14F-4D97-AF65-F5344CB8AC3E}">
        <p14:creationId xmlns:p14="http://schemas.microsoft.com/office/powerpoint/2010/main" val="3148664903"/>
      </p:ext>
    </p:extLst>
  </p:cSld>
  <p:clrMap bg1="lt1" tx1="dk1" bg2="lt2" tx2="dk2" accent1="accent1" accent2="accent2" accent3="accent3" accent4="accent4" accent5="accent5" accent6="accent6" hlink="hlink" folHlink="folHlink"/>
  <p:sldLayoutIdLst>
    <p:sldLayoutId id="2147484591" r:id="rId1"/>
    <p:sldLayoutId id="2147484592" r:id="rId2"/>
    <p:sldLayoutId id="2147484593" r:id="rId3"/>
    <p:sldLayoutId id="2147484594" r:id="rId4"/>
    <p:sldLayoutId id="2147484595" r:id="rId5"/>
    <p:sldLayoutId id="2147484596" r:id="rId6"/>
    <p:sldLayoutId id="2147484597" r:id="rId7"/>
    <p:sldLayoutId id="2147484598" r:id="rId8"/>
    <p:sldLayoutId id="2147484599" r:id="rId9"/>
    <p:sldLayoutId id="2147484600" r:id="rId10"/>
    <p:sldLayoutId id="2147484601" r:id="rId11"/>
    <p:sldLayoutId id="2147484602" r:id="rId12"/>
    <p:sldLayoutId id="2147484603" r:id="rId13"/>
    <p:sldLayoutId id="2147484604" r:id="rId14"/>
    <p:sldLayoutId id="2147484605" r:id="rId15"/>
    <p:sldLayoutId id="2147484606" r:id="rId16"/>
    <p:sldLayoutId id="2147484607" r:id="rId17"/>
  </p:sldLayoutIdLst>
  <p:hf hdr="0" dt="0"/>
  <p:txStyles>
    <p:titleStyle>
      <a:lvl1pPr algn="l" rtl="0" eaLnBrk="1" fontAlgn="base" hangingPunct="1">
        <a:lnSpc>
          <a:spcPct val="80000"/>
        </a:lnSpc>
        <a:spcBef>
          <a:spcPct val="0"/>
        </a:spcBef>
        <a:spcAft>
          <a:spcPct val="0"/>
        </a:spcAft>
        <a:defRPr sz="2600" b="1" i="0">
          <a:solidFill>
            <a:schemeClr val="accent1"/>
          </a:solidFill>
          <a:latin typeface="Roboto Regular"/>
          <a:ea typeface="MS PGothic" pitchFamily="34" charset="-128"/>
          <a:cs typeface="Roboto Regular"/>
        </a:defRPr>
      </a:lvl1pPr>
      <a:lvl2pPr algn="l" rtl="0" eaLnBrk="1" fontAlgn="base" hangingPunct="1">
        <a:lnSpc>
          <a:spcPct val="90000"/>
        </a:lnSpc>
        <a:spcBef>
          <a:spcPct val="0"/>
        </a:spcBef>
        <a:spcAft>
          <a:spcPct val="0"/>
        </a:spcAft>
        <a:defRPr sz="2800">
          <a:solidFill>
            <a:schemeClr val="bg1"/>
          </a:solidFill>
          <a:latin typeface="Calibri" pitchFamily="34" charset="0"/>
          <a:ea typeface="MS PGothic" pitchFamily="34" charset="-128"/>
          <a:cs typeface="MS PGothic" charset="0"/>
        </a:defRPr>
      </a:lvl2pPr>
      <a:lvl3pPr algn="l" rtl="0" eaLnBrk="1" fontAlgn="base" hangingPunct="1">
        <a:lnSpc>
          <a:spcPct val="90000"/>
        </a:lnSpc>
        <a:spcBef>
          <a:spcPct val="0"/>
        </a:spcBef>
        <a:spcAft>
          <a:spcPct val="0"/>
        </a:spcAft>
        <a:defRPr sz="2800">
          <a:solidFill>
            <a:schemeClr val="bg1"/>
          </a:solidFill>
          <a:latin typeface="Calibri" pitchFamily="34" charset="0"/>
          <a:ea typeface="MS PGothic" pitchFamily="34" charset="-128"/>
          <a:cs typeface="MS PGothic" charset="0"/>
        </a:defRPr>
      </a:lvl3pPr>
      <a:lvl4pPr algn="l" rtl="0" eaLnBrk="1" fontAlgn="base" hangingPunct="1">
        <a:lnSpc>
          <a:spcPct val="90000"/>
        </a:lnSpc>
        <a:spcBef>
          <a:spcPct val="0"/>
        </a:spcBef>
        <a:spcAft>
          <a:spcPct val="0"/>
        </a:spcAft>
        <a:defRPr sz="2800">
          <a:solidFill>
            <a:schemeClr val="bg1"/>
          </a:solidFill>
          <a:latin typeface="Calibri" pitchFamily="34" charset="0"/>
          <a:ea typeface="MS PGothic" pitchFamily="34" charset="-128"/>
          <a:cs typeface="MS PGothic" charset="0"/>
        </a:defRPr>
      </a:lvl4pPr>
      <a:lvl5pPr algn="l" rtl="0" eaLnBrk="1" fontAlgn="base" hangingPunct="1">
        <a:lnSpc>
          <a:spcPct val="90000"/>
        </a:lnSpc>
        <a:spcBef>
          <a:spcPct val="0"/>
        </a:spcBef>
        <a:spcAft>
          <a:spcPct val="0"/>
        </a:spcAft>
        <a:defRPr sz="2800">
          <a:solidFill>
            <a:schemeClr val="bg1"/>
          </a:solidFill>
          <a:latin typeface="Calibri" pitchFamily="34" charset="0"/>
          <a:ea typeface="MS PGothic" pitchFamily="34" charset="-128"/>
          <a:cs typeface="MS PGothic" charset="0"/>
        </a:defRPr>
      </a:lvl5pPr>
      <a:lvl6pPr marL="457200" algn="l" rtl="0" eaLnBrk="1" fontAlgn="base" hangingPunct="1">
        <a:lnSpc>
          <a:spcPct val="90000"/>
        </a:lnSpc>
        <a:spcBef>
          <a:spcPct val="0"/>
        </a:spcBef>
        <a:spcAft>
          <a:spcPct val="0"/>
        </a:spcAft>
        <a:defRPr sz="3000">
          <a:solidFill>
            <a:schemeClr val="bg1"/>
          </a:solidFill>
          <a:latin typeface="Century Gothic" pitchFamily="-109" charset="0"/>
          <a:ea typeface="ＭＳ Ｐゴシック" pitchFamily="-109" charset="-128"/>
          <a:cs typeface="ＭＳ Ｐゴシック" pitchFamily="-109" charset="-128"/>
        </a:defRPr>
      </a:lvl6pPr>
      <a:lvl7pPr marL="914400" algn="l" rtl="0" eaLnBrk="1" fontAlgn="base" hangingPunct="1">
        <a:lnSpc>
          <a:spcPct val="90000"/>
        </a:lnSpc>
        <a:spcBef>
          <a:spcPct val="0"/>
        </a:spcBef>
        <a:spcAft>
          <a:spcPct val="0"/>
        </a:spcAft>
        <a:defRPr sz="3000">
          <a:solidFill>
            <a:schemeClr val="bg1"/>
          </a:solidFill>
          <a:latin typeface="Century Gothic" pitchFamily="-109" charset="0"/>
          <a:ea typeface="ＭＳ Ｐゴシック" pitchFamily="-109" charset="-128"/>
          <a:cs typeface="ＭＳ Ｐゴシック" pitchFamily="-109" charset="-128"/>
        </a:defRPr>
      </a:lvl7pPr>
      <a:lvl8pPr marL="1371600" algn="l" rtl="0" eaLnBrk="1" fontAlgn="base" hangingPunct="1">
        <a:lnSpc>
          <a:spcPct val="90000"/>
        </a:lnSpc>
        <a:spcBef>
          <a:spcPct val="0"/>
        </a:spcBef>
        <a:spcAft>
          <a:spcPct val="0"/>
        </a:spcAft>
        <a:defRPr sz="3000">
          <a:solidFill>
            <a:schemeClr val="bg1"/>
          </a:solidFill>
          <a:latin typeface="Century Gothic" pitchFamily="-109" charset="0"/>
          <a:ea typeface="ＭＳ Ｐゴシック" pitchFamily="-109" charset="-128"/>
          <a:cs typeface="ＭＳ Ｐゴシック" pitchFamily="-109" charset="-128"/>
        </a:defRPr>
      </a:lvl8pPr>
      <a:lvl9pPr marL="1828800" algn="l" rtl="0" eaLnBrk="1" fontAlgn="base" hangingPunct="1">
        <a:lnSpc>
          <a:spcPct val="90000"/>
        </a:lnSpc>
        <a:spcBef>
          <a:spcPct val="0"/>
        </a:spcBef>
        <a:spcAft>
          <a:spcPct val="0"/>
        </a:spcAft>
        <a:defRPr sz="3000">
          <a:solidFill>
            <a:schemeClr val="bg1"/>
          </a:solidFill>
          <a:latin typeface="Century Gothic" pitchFamily="-109" charset="0"/>
          <a:ea typeface="ＭＳ Ｐゴシック" pitchFamily="-109" charset="-128"/>
          <a:cs typeface="ＭＳ Ｐゴシック" pitchFamily="-109" charset="-128"/>
        </a:defRPr>
      </a:lvl9pPr>
    </p:titleStyle>
    <p:bodyStyle>
      <a:lvl1pPr marL="0" indent="0" algn="l" rtl="0" eaLnBrk="1" fontAlgn="base" hangingPunct="1">
        <a:spcBef>
          <a:spcPts val="1200"/>
        </a:spcBef>
        <a:spcAft>
          <a:spcPct val="0"/>
        </a:spcAft>
        <a:defRPr sz="1800">
          <a:solidFill>
            <a:schemeClr val="tx1"/>
          </a:solidFill>
          <a:latin typeface="Roboto Regular"/>
          <a:ea typeface="MS PGothic" pitchFamily="34" charset="-128"/>
          <a:cs typeface="Roboto Regular"/>
        </a:defRPr>
      </a:lvl1pPr>
      <a:lvl2pPr marL="502920" indent="-228600" algn="l" rtl="0" eaLnBrk="1" fontAlgn="base" hangingPunct="1">
        <a:spcBef>
          <a:spcPts val="600"/>
        </a:spcBef>
        <a:spcAft>
          <a:spcPct val="0"/>
        </a:spcAft>
        <a:buClr>
          <a:schemeClr val="accent1"/>
        </a:buClr>
        <a:buFont typeface="Arial"/>
        <a:buChar char="•"/>
        <a:defRPr sz="1400">
          <a:solidFill>
            <a:schemeClr val="accent2">
              <a:lumMod val="75000"/>
            </a:schemeClr>
          </a:solidFill>
          <a:latin typeface="Roboto Regular"/>
          <a:ea typeface="MS PGothic" pitchFamily="34" charset="-128"/>
          <a:cs typeface="Roboto Regular"/>
        </a:defRPr>
      </a:lvl2pPr>
      <a:lvl3pPr marL="914400" indent="-228600" algn="l" rtl="0" eaLnBrk="1" fontAlgn="base" hangingPunct="1">
        <a:spcBef>
          <a:spcPts val="600"/>
        </a:spcBef>
        <a:spcAft>
          <a:spcPct val="0"/>
        </a:spcAft>
        <a:buClr>
          <a:schemeClr val="accent4"/>
        </a:buClr>
        <a:buFont typeface="Arial"/>
        <a:buChar char="•"/>
        <a:defRPr sz="1200">
          <a:solidFill>
            <a:schemeClr val="accent2">
              <a:lumMod val="75000"/>
            </a:schemeClr>
          </a:solidFill>
          <a:latin typeface="Roboto Regular"/>
          <a:ea typeface="MS PGothic" pitchFamily="34" charset="-128"/>
          <a:cs typeface="Roboto Regular"/>
        </a:defRPr>
      </a:lvl3pPr>
      <a:lvl4pPr marL="1325880" indent="-228600" algn="l" rtl="0" eaLnBrk="1" fontAlgn="base" hangingPunct="1">
        <a:spcBef>
          <a:spcPts val="600"/>
        </a:spcBef>
        <a:spcAft>
          <a:spcPct val="0"/>
        </a:spcAft>
        <a:buClr>
          <a:schemeClr val="accent5"/>
        </a:buClr>
        <a:buFont typeface="Arial"/>
        <a:buChar char="•"/>
        <a:defRPr sz="1100" baseline="0">
          <a:solidFill>
            <a:schemeClr val="accent2">
              <a:lumMod val="75000"/>
            </a:schemeClr>
          </a:solidFill>
          <a:latin typeface="Roboto Regular"/>
          <a:ea typeface="MS PGothic" pitchFamily="34" charset="-128"/>
          <a:cs typeface="Roboto Regular"/>
        </a:defRPr>
      </a:lvl4pPr>
      <a:lvl5pPr marL="1737360" marR="0" indent="-228600" algn="l" defTabSz="914400" rtl="0" eaLnBrk="1" fontAlgn="base" latinLnBrk="0" hangingPunct="1">
        <a:lnSpc>
          <a:spcPct val="100000"/>
        </a:lnSpc>
        <a:spcBef>
          <a:spcPts val="600"/>
        </a:spcBef>
        <a:spcAft>
          <a:spcPct val="0"/>
        </a:spcAft>
        <a:buClr>
          <a:schemeClr val="accent6"/>
        </a:buClr>
        <a:buSzTx/>
        <a:buFont typeface="Arial"/>
        <a:buChar char="•"/>
        <a:tabLst/>
        <a:defRPr sz="1000" b="0" baseline="0">
          <a:solidFill>
            <a:schemeClr val="accent2">
              <a:lumMod val="75000"/>
            </a:schemeClr>
          </a:solidFill>
          <a:latin typeface="Roboto Regular"/>
          <a:ea typeface="MS PGothic" pitchFamily="34" charset="-128"/>
          <a:cs typeface="Roboto Regular"/>
        </a:defRPr>
      </a:lvl5pPr>
      <a:lvl6pPr marL="2514600" indent="-228600" algn="l" rtl="0" eaLnBrk="1" fontAlgn="base" hangingPunct="1">
        <a:spcBef>
          <a:spcPct val="20000"/>
        </a:spcBef>
        <a:spcAft>
          <a:spcPct val="0"/>
        </a:spcAft>
        <a:buChar char="»"/>
        <a:defRPr sz="1500" b="1">
          <a:solidFill>
            <a:srgbClr val="727274"/>
          </a:solidFill>
          <a:latin typeface="+mn-lt"/>
          <a:ea typeface="+mn-ea"/>
        </a:defRPr>
      </a:lvl6pPr>
      <a:lvl7pPr marL="2971800" indent="-228600" algn="l" rtl="0" eaLnBrk="1" fontAlgn="base" hangingPunct="1">
        <a:spcBef>
          <a:spcPct val="20000"/>
        </a:spcBef>
        <a:spcAft>
          <a:spcPct val="0"/>
        </a:spcAft>
        <a:buChar char="»"/>
        <a:defRPr sz="1500" b="1">
          <a:solidFill>
            <a:srgbClr val="727274"/>
          </a:solidFill>
          <a:latin typeface="+mn-lt"/>
          <a:ea typeface="+mn-ea"/>
        </a:defRPr>
      </a:lvl7pPr>
      <a:lvl8pPr marL="3429000" indent="-228600" algn="l" rtl="0" eaLnBrk="1" fontAlgn="base" hangingPunct="1">
        <a:spcBef>
          <a:spcPct val="20000"/>
        </a:spcBef>
        <a:spcAft>
          <a:spcPct val="0"/>
        </a:spcAft>
        <a:buChar char="»"/>
        <a:defRPr sz="1500" b="1">
          <a:solidFill>
            <a:srgbClr val="727274"/>
          </a:solidFill>
          <a:latin typeface="+mn-lt"/>
          <a:ea typeface="+mn-ea"/>
        </a:defRPr>
      </a:lvl8pPr>
      <a:lvl9pPr marL="3886200" indent="-228600" algn="l" rtl="0" eaLnBrk="1" fontAlgn="base" hangingPunct="1">
        <a:spcBef>
          <a:spcPct val="20000"/>
        </a:spcBef>
        <a:spcAft>
          <a:spcPct val="0"/>
        </a:spcAft>
        <a:buChar char="»"/>
        <a:defRPr sz="1500" b="1">
          <a:solidFill>
            <a:srgbClr val="727274"/>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4.xml"/></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4.xml"/></Relationships>
</file>

<file path=ppt/slides/_rels/slide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24.xml"/><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24.xml"/><Relationship Id="rId5" Type="http://schemas.openxmlformats.org/officeDocument/2006/relationships/image" Target="../media/image34.png"/><Relationship Id="rId4"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91A10BCE-D490-8D43-98BC-26011DDD8721}"/>
              </a:ext>
            </a:extLst>
          </p:cNvPr>
          <p:cNvSpPr>
            <a:spLocks noGrp="1"/>
          </p:cNvSpPr>
          <p:nvPr>
            <p:ph type="subTitle" idx="1"/>
          </p:nvPr>
        </p:nvSpPr>
        <p:spPr>
          <a:xfrm>
            <a:off x="553591" y="2326043"/>
            <a:ext cx="5568076" cy="984885"/>
          </a:xfrm>
        </p:spPr>
        <p:txBody>
          <a:bodyPr/>
          <a:lstStyle/>
          <a:p>
            <a:r>
              <a:rPr lang="en-US" b="0" dirty="0"/>
              <a:t>Presenter</a:t>
            </a:r>
            <a:r>
              <a:rPr lang="en-US" dirty="0"/>
              <a:t> : Mani Sotoodeh			</a:t>
            </a:r>
          </a:p>
          <a:p>
            <a:pPr lvl="1"/>
            <a:r>
              <a:rPr lang="en-US" sz="1400" dirty="0">
                <a:solidFill>
                  <a:schemeClr val="accent6"/>
                </a:solidFill>
              </a:rPr>
              <a:t>Institution</a:t>
            </a:r>
            <a:r>
              <a:rPr lang="fa-IR" dirty="0"/>
              <a:t> : </a:t>
            </a:r>
            <a:r>
              <a:rPr lang="en-US" sz="1400" b="1" dirty="0">
                <a:solidFill>
                  <a:schemeClr val="accent6"/>
                </a:solidFill>
              </a:rPr>
              <a:t>Department of Computer Science - Emory University</a:t>
            </a:r>
            <a:endParaRPr lang="fa-IR" b="1" dirty="0">
              <a:solidFill>
                <a:schemeClr val="accent6"/>
              </a:solidFill>
            </a:endParaRPr>
          </a:p>
          <a:p>
            <a:pPr lvl="1"/>
            <a:r>
              <a:rPr lang="en-US" sz="1400" dirty="0">
                <a:solidFill>
                  <a:schemeClr val="tx1"/>
                </a:solidFill>
              </a:rPr>
              <a:t>Twitter</a:t>
            </a:r>
            <a:r>
              <a:rPr lang="en-US" dirty="0"/>
              <a:t>:</a:t>
            </a:r>
            <a:r>
              <a:rPr lang="en-US" b="1" dirty="0"/>
              <a:t> </a:t>
            </a:r>
            <a:r>
              <a:rPr lang="en-US" b="1" dirty="0">
                <a:solidFill>
                  <a:schemeClr val="tx1"/>
                </a:solidFill>
              </a:rPr>
              <a:t>@</a:t>
            </a:r>
            <a:r>
              <a:rPr lang="en-US" b="1" u="sng" dirty="0">
                <a:solidFill>
                  <a:schemeClr val="tx1"/>
                </a:solidFill>
              </a:rPr>
              <a:t>Manis29467226</a:t>
            </a:r>
            <a:r>
              <a:rPr lang="en-US" b="1" dirty="0"/>
              <a:t>	</a:t>
            </a:r>
            <a:r>
              <a:rPr lang="en-US" dirty="0"/>
              <a:t>		</a:t>
            </a:r>
            <a:endParaRPr lang="fa-IR" dirty="0"/>
          </a:p>
          <a:p>
            <a:pPr lvl="1"/>
            <a:r>
              <a:rPr lang="en-US" dirty="0">
                <a:solidFill>
                  <a:schemeClr val="tx1"/>
                </a:solidFill>
              </a:rPr>
              <a:t>#IS19</a:t>
            </a:r>
          </a:p>
        </p:txBody>
      </p:sp>
      <p:sp>
        <p:nvSpPr>
          <p:cNvPr id="5" name="Text Placeholder 4">
            <a:extLst>
              <a:ext uri="{FF2B5EF4-FFF2-40B4-BE49-F238E27FC236}">
                <a16:creationId xmlns:a16="http://schemas.microsoft.com/office/drawing/2014/main" id="{D95F18BA-2797-3349-948B-001C06C115A3}"/>
              </a:ext>
            </a:extLst>
          </p:cNvPr>
          <p:cNvSpPr>
            <a:spLocks noGrp="1"/>
          </p:cNvSpPr>
          <p:nvPr>
            <p:ph type="body" sz="quarter" idx="10"/>
          </p:nvPr>
        </p:nvSpPr>
        <p:spPr/>
        <p:txBody>
          <a:bodyPr/>
          <a:lstStyle/>
          <a:p>
            <a:endParaRPr lang="en-US" dirty="0"/>
          </a:p>
          <a:p>
            <a:r>
              <a:rPr lang="en-US" dirty="0"/>
              <a:t>Improving Length of Stay Prediction </a:t>
            </a:r>
          </a:p>
          <a:p>
            <a:r>
              <a:rPr lang="en-US" dirty="0"/>
              <a:t>Using a Hidden Markov Model</a:t>
            </a:r>
          </a:p>
          <a:p>
            <a:r>
              <a:rPr lang="en-US" sz="1200" dirty="0">
                <a:solidFill>
                  <a:schemeClr val="tx1"/>
                </a:solidFill>
              </a:rPr>
              <a:t>S04</a:t>
            </a:r>
          </a:p>
          <a:p>
            <a:r>
              <a:rPr lang="en-US" sz="1200" b="0" dirty="0">
                <a:solidFill>
                  <a:schemeClr val="accent6"/>
                </a:solidFill>
              </a:rPr>
              <a:t>Machine Learning in Clinical Predictive Modeling I</a:t>
            </a:r>
            <a:endParaRPr lang="en-US" sz="1200" dirty="0">
              <a:solidFill>
                <a:schemeClr val="accent6"/>
              </a:solidFill>
            </a:endParaRPr>
          </a:p>
        </p:txBody>
      </p:sp>
      <p:pic>
        <p:nvPicPr>
          <p:cNvPr id="13" name="Picture 12">
            <a:extLst>
              <a:ext uri="{FF2B5EF4-FFF2-40B4-BE49-F238E27FC236}">
                <a16:creationId xmlns:a16="http://schemas.microsoft.com/office/drawing/2014/main" id="{E857173E-65B3-E04E-9440-9BEAF9E13263}"/>
              </a:ext>
            </a:extLst>
          </p:cNvPr>
          <p:cNvPicPr>
            <a:picLocks noChangeAspect="1"/>
          </p:cNvPicPr>
          <p:nvPr/>
        </p:nvPicPr>
        <p:blipFill>
          <a:blip r:embed="rId2"/>
          <a:stretch>
            <a:fillRect/>
          </a:stretch>
        </p:blipFill>
        <p:spPr>
          <a:xfrm>
            <a:off x="6785811" y="0"/>
            <a:ext cx="2358189" cy="3049382"/>
          </a:xfrm>
          <a:prstGeom prst="rect">
            <a:avLst/>
          </a:prstGeom>
        </p:spPr>
      </p:pic>
    </p:spTree>
    <p:extLst>
      <p:ext uri="{BB962C8B-B14F-4D97-AF65-F5344CB8AC3E}">
        <p14:creationId xmlns:p14="http://schemas.microsoft.com/office/powerpoint/2010/main" val="18778975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Optimum # of states"/>
          <p:cNvSpPr txBox="1">
            <a:spLocks noGrp="1"/>
          </p:cNvSpPr>
          <p:nvPr>
            <p:ph type="title"/>
          </p:nvPr>
        </p:nvSpPr>
        <p:spPr>
          <a:prstGeom prst="rect">
            <a:avLst/>
          </a:prstGeom>
        </p:spPr>
        <p:txBody>
          <a:bodyPr/>
          <a:lstStyle/>
          <a:p>
            <a:r>
              <a:rPr lang="en-US" dirty="0"/>
              <a:t>Design choices - </a:t>
            </a:r>
            <a:r>
              <a:rPr dirty="0"/>
              <a:t>Optimum # of states</a:t>
            </a:r>
          </a:p>
        </p:txBody>
      </p:sp>
      <p:pic>
        <p:nvPicPr>
          <p:cNvPr id="146" name="Screen Shot 2018-10-02 at 17.00.56.png" descr="Screen Shot 2018-10-02 at 17.00.56.png"/>
          <p:cNvPicPr>
            <a:picLocks noChangeAspect="1"/>
          </p:cNvPicPr>
          <p:nvPr/>
        </p:nvPicPr>
        <p:blipFill rotWithShape="1">
          <a:blip r:embed="rId2">
            <a:extLst/>
          </a:blip>
          <a:srcRect l="52456" r="1478" b="19477"/>
          <a:stretch/>
        </p:blipFill>
        <p:spPr>
          <a:xfrm>
            <a:off x="79799" y="874967"/>
            <a:ext cx="3169239" cy="2256688"/>
          </a:xfrm>
          <a:prstGeom prst="rect">
            <a:avLst/>
          </a:prstGeom>
          <a:ln w="12700">
            <a:miter lim="400000"/>
          </a:ln>
        </p:spPr>
      </p:pic>
      <p:pic>
        <p:nvPicPr>
          <p:cNvPr id="147" name="Screen Shot 2018-10-02 at 17.03.24.png" descr="Screen Shot 2018-10-02 at 17.03.24.png"/>
          <p:cNvPicPr>
            <a:picLocks noChangeAspect="1"/>
          </p:cNvPicPr>
          <p:nvPr/>
        </p:nvPicPr>
        <p:blipFill rotWithShape="1">
          <a:blip r:embed="rId3">
            <a:extLst/>
          </a:blip>
          <a:srcRect l="68949" t="-3727" r="2214" b="15611"/>
          <a:stretch/>
        </p:blipFill>
        <p:spPr>
          <a:xfrm>
            <a:off x="3284038" y="1351141"/>
            <a:ext cx="2854496" cy="2165618"/>
          </a:xfrm>
          <a:prstGeom prst="rect">
            <a:avLst/>
          </a:prstGeom>
          <a:ln w="12700">
            <a:miter lim="400000"/>
          </a:ln>
        </p:spPr>
      </p:pic>
      <p:pic>
        <p:nvPicPr>
          <p:cNvPr id="6" name="Screen Shot 2018-10-02 at 17.03.24.png" descr="Screen Shot 2018-10-02 at 17.03.24.png">
            <a:extLst>
              <a:ext uri="{FF2B5EF4-FFF2-40B4-BE49-F238E27FC236}">
                <a16:creationId xmlns:a16="http://schemas.microsoft.com/office/drawing/2014/main" id="{53F548B1-52FF-E14B-9C5A-B9722AAA866F}"/>
              </a:ext>
            </a:extLst>
          </p:cNvPr>
          <p:cNvPicPr>
            <a:picLocks noChangeAspect="1"/>
          </p:cNvPicPr>
          <p:nvPr/>
        </p:nvPicPr>
        <p:blipFill rotWithShape="1">
          <a:blip r:embed="rId3">
            <a:extLst/>
          </a:blip>
          <a:srcRect l="1970" t="-798" r="69631" b="15777"/>
          <a:stretch/>
        </p:blipFill>
        <p:spPr>
          <a:xfrm>
            <a:off x="6173535" y="2467432"/>
            <a:ext cx="2823449" cy="2098655"/>
          </a:xfrm>
          <a:prstGeom prst="rect">
            <a:avLst/>
          </a:prstGeom>
          <a:ln w="12700">
            <a:miter lim="400000"/>
          </a:ln>
        </p:spPr>
      </p:pic>
      <p:sp>
        <p:nvSpPr>
          <p:cNvPr id="2" name="TextBox 1">
            <a:extLst>
              <a:ext uri="{FF2B5EF4-FFF2-40B4-BE49-F238E27FC236}">
                <a16:creationId xmlns:a16="http://schemas.microsoft.com/office/drawing/2014/main" id="{FF530B50-56CE-3A46-9156-2F18F994249B}"/>
              </a:ext>
            </a:extLst>
          </p:cNvPr>
          <p:cNvSpPr txBox="1"/>
          <p:nvPr/>
        </p:nvSpPr>
        <p:spPr>
          <a:xfrm>
            <a:off x="251082" y="3519700"/>
            <a:ext cx="2900680" cy="461665"/>
          </a:xfrm>
          <a:prstGeom prst="rect">
            <a:avLst/>
          </a:prstGeom>
          <a:noFill/>
          <a:ln w="38100">
            <a:solidFill>
              <a:srgbClr val="C00000"/>
            </a:solidFill>
          </a:ln>
        </p:spPr>
        <p:txBody>
          <a:bodyPr wrap="square" rtlCol="0">
            <a:spAutoFit/>
          </a:bodyPr>
          <a:lstStyle/>
          <a:p>
            <a:r>
              <a:rPr lang="en-US" dirty="0"/>
              <a:t>Likelihood Value</a:t>
            </a:r>
          </a:p>
        </p:txBody>
      </p:sp>
      <p:sp>
        <p:nvSpPr>
          <p:cNvPr id="3" name="TextBox 2">
            <a:extLst>
              <a:ext uri="{FF2B5EF4-FFF2-40B4-BE49-F238E27FC236}">
                <a16:creationId xmlns:a16="http://schemas.microsoft.com/office/drawing/2014/main" id="{189D7308-730E-224F-ABCE-9A530754C18E}"/>
              </a:ext>
            </a:extLst>
          </p:cNvPr>
          <p:cNvSpPr txBox="1"/>
          <p:nvPr/>
        </p:nvSpPr>
        <p:spPr>
          <a:xfrm>
            <a:off x="3284038" y="3692778"/>
            <a:ext cx="2854496" cy="954107"/>
          </a:xfrm>
          <a:prstGeom prst="rect">
            <a:avLst/>
          </a:prstGeom>
          <a:noFill/>
          <a:ln w="38100">
            <a:solidFill>
              <a:srgbClr val="C00000"/>
            </a:solidFill>
          </a:ln>
        </p:spPr>
        <p:txBody>
          <a:bodyPr wrap="square" rtlCol="0">
            <a:spAutoFit/>
          </a:bodyPr>
          <a:lstStyle/>
          <a:p>
            <a:r>
              <a:rPr lang="en-US" sz="1400" b="1" dirty="0"/>
              <a:t>Average of variance of LOS of Patients belonging to one start-end pair , averaged across all pairs</a:t>
            </a:r>
          </a:p>
        </p:txBody>
      </p:sp>
      <p:sp>
        <p:nvSpPr>
          <p:cNvPr id="7" name="TextBox 6">
            <a:extLst>
              <a:ext uri="{FF2B5EF4-FFF2-40B4-BE49-F238E27FC236}">
                <a16:creationId xmlns:a16="http://schemas.microsoft.com/office/drawing/2014/main" id="{C4DEE66C-7E18-B948-8CA8-FCC573FD274D}"/>
              </a:ext>
            </a:extLst>
          </p:cNvPr>
          <p:cNvSpPr txBox="1"/>
          <p:nvPr/>
        </p:nvSpPr>
        <p:spPr>
          <a:xfrm>
            <a:off x="1278466" y="3008544"/>
            <a:ext cx="1157593" cy="246221"/>
          </a:xfrm>
          <a:prstGeom prst="rect">
            <a:avLst/>
          </a:prstGeom>
          <a:solidFill>
            <a:schemeClr val="bg1"/>
          </a:solidFill>
        </p:spPr>
        <p:txBody>
          <a:bodyPr wrap="square" rtlCol="0">
            <a:spAutoFit/>
          </a:bodyPr>
          <a:lstStyle/>
          <a:p>
            <a:r>
              <a:rPr lang="en-US" sz="1000" dirty="0"/>
              <a:t>Number of states</a:t>
            </a:r>
          </a:p>
        </p:txBody>
      </p:sp>
      <p:sp>
        <p:nvSpPr>
          <p:cNvPr id="11" name="TextBox 10">
            <a:extLst>
              <a:ext uri="{FF2B5EF4-FFF2-40B4-BE49-F238E27FC236}">
                <a16:creationId xmlns:a16="http://schemas.microsoft.com/office/drawing/2014/main" id="{64D22412-43BC-4C45-8E3D-FE2D63C81A39}"/>
              </a:ext>
            </a:extLst>
          </p:cNvPr>
          <p:cNvSpPr txBox="1"/>
          <p:nvPr/>
        </p:nvSpPr>
        <p:spPr>
          <a:xfrm>
            <a:off x="4245312" y="3395119"/>
            <a:ext cx="1157593" cy="246221"/>
          </a:xfrm>
          <a:prstGeom prst="rect">
            <a:avLst/>
          </a:prstGeom>
          <a:solidFill>
            <a:schemeClr val="bg1"/>
          </a:solidFill>
        </p:spPr>
        <p:txBody>
          <a:bodyPr wrap="square" rtlCol="0">
            <a:spAutoFit/>
          </a:bodyPr>
          <a:lstStyle/>
          <a:p>
            <a:r>
              <a:rPr lang="en-US" sz="1000" dirty="0"/>
              <a:t>Number of states</a:t>
            </a:r>
          </a:p>
        </p:txBody>
      </p:sp>
      <p:sp>
        <p:nvSpPr>
          <p:cNvPr id="12" name="TextBox 11">
            <a:extLst>
              <a:ext uri="{FF2B5EF4-FFF2-40B4-BE49-F238E27FC236}">
                <a16:creationId xmlns:a16="http://schemas.microsoft.com/office/drawing/2014/main" id="{31A8AC2C-AA43-6540-896F-FE7FDA036090}"/>
              </a:ext>
            </a:extLst>
          </p:cNvPr>
          <p:cNvSpPr txBox="1"/>
          <p:nvPr/>
        </p:nvSpPr>
        <p:spPr>
          <a:xfrm>
            <a:off x="7179823" y="4473807"/>
            <a:ext cx="1157593" cy="246221"/>
          </a:xfrm>
          <a:prstGeom prst="rect">
            <a:avLst/>
          </a:prstGeom>
          <a:solidFill>
            <a:schemeClr val="bg1"/>
          </a:solidFill>
        </p:spPr>
        <p:txBody>
          <a:bodyPr wrap="square" rtlCol="0">
            <a:spAutoFit/>
          </a:bodyPr>
          <a:lstStyle/>
          <a:p>
            <a:r>
              <a:rPr lang="en-US" sz="1000" dirty="0"/>
              <a:t>Number of states</a:t>
            </a:r>
          </a:p>
        </p:txBody>
      </p:sp>
      <p:sp>
        <p:nvSpPr>
          <p:cNvPr id="8" name="TextBox 7">
            <a:extLst>
              <a:ext uri="{FF2B5EF4-FFF2-40B4-BE49-F238E27FC236}">
                <a16:creationId xmlns:a16="http://schemas.microsoft.com/office/drawing/2014/main" id="{07B652DC-F057-014F-9EE6-4868B05F04D0}"/>
              </a:ext>
            </a:extLst>
          </p:cNvPr>
          <p:cNvSpPr txBox="1"/>
          <p:nvPr/>
        </p:nvSpPr>
        <p:spPr>
          <a:xfrm>
            <a:off x="7324812" y="2556743"/>
            <a:ext cx="1222182" cy="338554"/>
          </a:xfrm>
          <a:prstGeom prst="rect">
            <a:avLst/>
          </a:prstGeom>
          <a:noFill/>
        </p:spPr>
        <p:txBody>
          <a:bodyPr wrap="square" rtlCol="0">
            <a:spAutoFit/>
          </a:bodyPr>
          <a:lstStyle/>
          <a:p>
            <a:r>
              <a:rPr lang="en-US" sz="800" dirty="0"/>
              <a:t>Number of states = 8</a:t>
            </a:r>
          </a:p>
          <a:p>
            <a:endParaRPr lang="en-US" sz="800" dirty="0"/>
          </a:p>
        </p:txBody>
      </p:sp>
      <p:sp>
        <p:nvSpPr>
          <p:cNvPr id="9" name="Multiply 8">
            <a:extLst>
              <a:ext uri="{FF2B5EF4-FFF2-40B4-BE49-F238E27FC236}">
                <a16:creationId xmlns:a16="http://schemas.microsoft.com/office/drawing/2014/main" id="{1B356552-734C-1F4A-82E0-B69C28433FA3}"/>
              </a:ext>
            </a:extLst>
          </p:cNvPr>
          <p:cNvSpPr/>
          <p:nvPr/>
        </p:nvSpPr>
        <p:spPr>
          <a:xfrm flipH="1" flipV="1">
            <a:off x="8398765" y="2570378"/>
            <a:ext cx="148230" cy="155642"/>
          </a:xfrm>
          <a:prstGeom prst="mathMultiply">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5" name="Multiply 14">
            <a:extLst>
              <a:ext uri="{FF2B5EF4-FFF2-40B4-BE49-F238E27FC236}">
                <a16:creationId xmlns:a16="http://schemas.microsoft.com/office/drawing/2014/main" id="{A1369B1C-9200-0740-8994-870121F99F6F}"/>
              </a:ext>
            </a:extLst>
          </p:cNvPr>
          <p:cNvSpPr/>
          <p:nvPr/>
        </p:nvSpPr>
        <p:spPr>
          <a:xfrm flipH="1" flipV="1">
            <a:off x="5542714" y="2247850"/>
            <a:ext cx="148230" cy="155642"/>
          </a:xfrm>
          <a:prstGeom prst="mathMultiply">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6" name="Multiply 15">
            <a:extLst>
              <a:ext uri="{FF2B5EF4-FFF2-40B4-BE49-F238E27FC236}">
                <a16:creationId xmlns:a16="http://schemas.microsoft.com/office/drawing/2014/main" id="{018351E2-F538-0543-A771-50BD3ED42EE4}"/>
              </a:ext>
            </a:extLst>
          </p:cNvPr>
          <p:cNvSpPr/>
          <p:nvPr/>
        </p:nvSpPr>
        <p:spPr>
          <a:xfrm flipH="1" flipV="1">
            <a:off x="2646475" y="1127834"/>
            <a:ext cx="148230" cy="155642"/>
          </a:xfrm>
          <a:prstGeom prst="mathMultiply">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8" name="TextBox 17">
            <a:extLst>
              <a:ext uri="{FF2B5EF4-FFF2-40B4-BE49-F238E27FC236}">
                <a16:creationId xmlns:a16="http://schemas.microsoft.com/office/drawing/2014/main" id="{1D91016B-09B1-2B42-B278-5D55063ED6A3}"/>
              </a:ext>
            </a:extLst>
          </p:cNvPr>
          <p:cNvSpPr txBox="1"/>
          <p:nvPr/>
        </p:nvSpPr>
        <p:spPr>
          <a:xfrm>
            <a:off x="4565258" y="2528073"/>
            <a:ext cx="1222182" cy="338554"/>
          </a:xfrm>
          <a:prstGeom prst="rect">
            <a:avLst/>
          </a:prstGeom>
          <a:noFill/>
        </p:spPr>
        <p:txBody>
          <a:bodyPr wrap="square" rtlCol="0">
            <a:spAutoFit/>
          </a:bodyPr>
          <a:lstStyle/>
          <a:p>
            <a:r>
              <a:rPr lang="en-US" sz="800" dirty="0"/>
              <a:t>Number of states = 8</a:t>
            </a:r>
          </a:p>
          <a:p>
            <a:endParaRPr lang="en-US" sz="800" dirty="0"/>
          </a:p>
        </p:txBody>
      </p:sp>
      <p:sp>
        <p:nvSpPr>
          <p:cNvPr id="19" name="TextBox 18">
            <a:extLst>
              <a:ext uri="{FF2B5EF4-FFF2-40B4-BE49-F238E27FC236}">
                <a16:creationId xmlns:a16="http://schemas.microsoft.com/office/drawing/2014/main" id="{61051DF3-A74B-204C-9EDB-F1564BF23EDF}"/>
              </a:ext>
            </a:extLst>
          </p:cNvPr>
          <p:cNvSpPr txBox="1"/>
          <p:nvPr/>
        </p:nvSpPr>
        <p:spPr>
          <a:xfrm>
            <a:off x="1572523" y="1068527"/>
            <a:ext cx="1222182" cy="338554"/>
          </a:xfrm>
          <a:prstGeom prst="rect">
            <a:avLst/>
          </a:prstGeom>
          <a:noFill/>
        </p:spPr>
        <p:txBody>
          <a:bodyPr wrap="square" rtlCol="0">
            <a:spAutoFit/>
          </a:bodyPr>
          <a:lstStyle/>
          <a:p>
            <a:r>
              <a:rPr lang="en-US" sz="800" dirty="0"/>
              <a:t>Number of states = 8</a:t>
            </a:r>
          </a:p>
          <a:p>
            <a:endParaRPr lang="en-US" sz="800" dirty="0"/>
          </a:p>
        </p:txBody>
      </p:sp>
      <p:sp>
        <p:nvSpPr>
          <p:cNvPr id="20" name="TextBox 19">
            <a:extLst>
              <a:ext uri="{FF2B5EF4-FFF2-40B4-BE49-F238E27FC236}">
                <a16:creationId xmlns:a16="http://schemas.microsoft.com/office/drawing/2014/main" id="{432014EA-3DA7-6B47-A969-1BF7183C3A3A}"/>
              </a:ext>
            </a:extLst>
          </p:cNvPr>
          <p:cNvSpPr txBox="1"/>
          <p:nvPr/>
        </p:nvSpPr>
        <p:spPr>
          <a:xfrm>
            <a:off x="6258674" y="1268137"/>
            <a:ext cx="2854496" cy="738664"/>
          </a:xfrm>
          <a:prstGeom prst="rect">
            <a:avLst/>
          </a:prstGeom>
          <a:noFill/>
          <a:ln w="38100">
            <a:solidFill>
              <a:srgbClr val="C00000"/>
            </a:solidFill>
          </a:ln>
        </p:spPr>
        <p:txBody>
          <a:bodyPr wrap="square" rtlCol="0">
            <a:spAutoFit/>
          </a:bodyPr>
          <a:lstStyle/>
          <a:p>
            <a:r>
              <a:rPr lang="en-US" sz="1400" b="1" dirty="0"/>
              <a:t>Variance of Median LOS of Patients belonging to one start-end pair across all such pairs</a:t>
            </a:r>
          </a:p>
        </p:txBody>
      </p:sp>
    </p:spTree>
    <p:extLst>
      <p:ext uri="{BB962C8B-B14F-4D97-AF65-F5344CB8AC3E}">
        <p14:creationId xmlns:p14="http://schemas.microsoft.com/office/powerpoint/2010/main" val="114573662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 name="RMSE Comparison"/>
          <p:cNvSpPr txBox="1">
            <a:spLocks noGrp="1"/>
          </p:cNvSpPr>
          <p:nvPr>
            <p:ph type="title"/>
          </p:nvPr>
        </p:nvSpPr>
        <p:spPr>
          <a:prstGeom prst="rect">
            <a:avLst/>
          </a:prstGeom>
        </p:spPr>
        <p:txBody>
          <a:bodyPr/>
          <a:lstStyle/>
          <a:p>
            <a:r>
              <a:t>RMSE Comparison</a:t>
            </a:r>
          </a:p>
        </p:txBody>
      </p:sp>
      <p:graphicFrame>
        <p:nvGraphicFramePr>
          <p:cNvPr id="4" name="Table 3">
            <a:extLst>
              <a:ext uri="{FF2B5EF4-FFF2-40B4-BE49-F238E27FC236}">
                <a16:creationId xmlns:a16="http://schemas.microsoft.com/office/drawing/2014/main" id="{5F8474C4-4C61-7C4F-A9F3-8C2299EF8D2E}"/>
              </a:ext>
            </a:extLst>
          </p:cNvPr>
          <p:cNvGraphicFramePr>
            <a:graphicFrameLocks noGrp="1"/>
          </p:cNvGraphicFramePr>
          <p:nvPr>
            <p:extLst>
              <p:ext uri="{D42A27DB-BD31-4B8C-83A1-F6EECF244321}">
                <p14:modId xmlns:p14="http://schemas.microsoft.com/office/powerpoint/2010/main" val="1896731993"/>
              </p:ext>
            </p:extLst>
          </p:nvPr>
        </p:nvGraphicFramePr>
        <p:xfrm>
          <a:off x="916731" y="1021404"/>
          <a:ext cx="7351780" cy="3455019"/>
        </p:xfrm>
        <a:graphic>
          <a:graphicData uri="http://schemas.openxmlformats.org/drawingml/2006/table">
            <a:tbl>
              <a:tblPr firstRow="1" bandRow="1">
                <a:tableStyleId>{5C22544A-7EE6-4342-B048-85BDC9FD1C3A}</a:tableStyleId>
              </a:tblPr>
              <a:tblGrid>
                <a:gridCol w="3675890">
                  <a:extLst>
                    <a:ext uri="{9D8B030D-6E8A-4147-A177-3AD203B41FA5}">
                      <a16:colId xmlns:a16="http://schemas.microsoft.com/office/drawing/2014/main" val="3745077849"/>
                    </a:ext>
                  </a:extLst>
                </a:gridCol>
                <a:gridCol w="3675890">
                  <a:extLst>
                    <a:ext uri="{9D8B030D-6E8A-4147-A177-3AD203B41FA5}">
                      <a16:colId xmlns:a16="http://schemas.microsoft.com/office/drawing/2014/main" val="1330309998"/>
                    </a:ext>
                  </a:extLst>
                </a:gridCol>
              </a:tblGrid>
              <a:tr h="383891">
                <a:tc>
                  <a:txBody>
                    <a:bodyPr/>
                    <a:lstStyle/>
                    <a:p>
                      <a:pPr algn="ctr"/>
                      <a:r>
                        <a:rPr lang="en-US" dirty="0"/>
                        <a:t>Model</a:t>
                      </a:r>
                    </a:p>
                  </a:txBody>
                  <a:tcPr/>
                </a:tc>
                <a:tc>
                  <a:txBody>
                    <a:bodyPr/>
                    <a:lstStyle/>
                    <a:p>
                      <a:pPr algn="ctr"/>
                      <a:r>
                        <a:rPr lang="en-US" dirty="0"/>
                        <a:t>RMSE ( In hours)</a:t>
                      </a:r>
                    </a:p>
                  </a:txBody>
                  <a:tcPr/>
                </a:tc>
                <a:extLst>
                  <a:ext uri="{0D108BD9-81ED-4DB2-BD59-A6C34878D82A}">
                    <a16:rowId xmlns:a16="http://schemas.microsoft.com/office/drawing/2014/main" val="3041411205"/>
                  </a:ext>
                </a:extLst>
              </a:tr>
              <a:tr h="383891">
                <a:tc>
                  <a:txBody>
                    <a:bodyPr/>
                    <a:lstStyle/>
                    <a:p>
                      <a:pPr algn="ctr"/>
                      <a:r>
                        <a:rPr lang="en-US" dirty="0"/>
                        <a:t>Lasso Regression</a:t>
                      </a:r>
                    </a:p>
                  </a:txBody>
                  <a:tcPr/>
                </a:tc>
                <a:tc>
                  <a:txBody>
                    <a:bodyPr/>
                    <a:lstStyle/>
                    <a:p>
                      <a:pPr algn="ctr"/>
                      <a:r>
                        <a:rPr lang="en-US" dirty="0"/>
                        <a:t>234.19</a:t>
                      </a:r>
                    </a:p>
                  </a:txBody>
                  <a:tcPr/>
                </a:tc>
                <a:extLst>
                  <a:ext uri="{0D108BD9-81ED-4DB2-BD59-A6C34878D82A}">
                    <a16:rowId xmlns:a16="http://schemas.microsoft.com/office/drawing/2014/main" val="4283184283"/>
                  </a:ext>
                </a:extLst>
              </a:tr>
              <a:tr h="383891">
                <a:tc>
                  <a:txBody>
                    <a:bodyPr/>
                    <a:lstStyle/>
                    <a:p>
                      <a:pPr algn="ctr"/>
                      <a:r>
                        <a:rPr lang="en-US" dirty="0"/>
                        <a:t>Ridge Regression</a:t>
                      </a:r>
                    </a:p>
                  </a:txBody>
                  <a:tcPr/>
                </a:tc>
                <a:tc>
                  <a:txBody>
                    <a:bodyPr/>
                    <a:lstStyle/>
                    <a:p>
                      <a:pPr algn="ctr"/>
                      <a:r>
                        <a:rPr lang="en-US" dirty="0"/>
                        <a:t>236.91</a:t>
                      </a:r>
                    </a:p>
                  </a:txBody>
                  <a:tcPr/>
                </a:tc>
                <a:extLst>
                  <a:ext uri="{0D108BD9-81ED-4DB2-BD59-A6C34878D82A}">
                    <a16:rowId xmlns:a16="http://schemas.microsoft.com/office/drawing/2014/main" val="2227547249"/>
                  </a:ext>
                </a:extLst>
              </a:tr>
              <a:tr h="383891">
                <a:tc>
                  <a:txBody>
                    <a:bodyPr/>
                    <a:lstStyle/>
                    <a:p>
                      <a:pPr algn="ctr"/>
                      <a:r>
                        <a:rPr lang="en-US" dirty="0"/>
                        <a:t>Poisson Regression</a:t>
                      </a:r>
                    </a:p>
                  </a:txBody>
                  <a:tcPr/>
                </a:tc>
                <a:tc>
                  <a:txBody>
                    <a:bodyPr/>
                    <a:lstStyle/>
                    <a:p>
                      <a:pPr algn="ctr"/>
                      <a:r>
                        <a:rPr lang="en-US" dirty="0"/>
                        <a:t>235.26</a:t>
                      </a:r>
                    </a:p>
                  </a:txBody>
                  <a:tcPr/>
                </a:tc>
                <a:extLst>
                  <a:ext uri="{0D108BD9-81ED-4DB2-BD59-A6C34878D82A}">
                    <a16:rowId xmlns:a16="http://schemas.microsoft.com/office/drawing/2014/main" val="3944887852"/>
                  </a:ext>
                </a:extLst>
              </a:tr>
              <a:tr h="383891">
                <a:tc>
                  <a:txBody>
                    <a:bodyPr/>
                    <a:lstStyle/>
                    <a:p>
                      <a:pPr algn="ctr"/>
                      <a:r>
                        <a:rPr lang="en-US" dirty="0"/>
                        <a:t>Negative Binomial Regression</a:t>
                      </a:r>
                    </a:p>
                  </a:txBody>
                  <a:tcPr/>
                </a:tc>
                <a:tc>
                  <a:txBody>
                    <a:bodyPr/>
                    <a:lstStyle/>
                    <a:p>
                      <a:pPr algn="ctr"/>
                      <a:r>
                        <a:rPr lang="en-US" dirty="0"/>
                        <a:t>235.01</a:t>
                      </a:r>
                    </a:p>
                  </a:txBody>
                  <a:tcPr/>
                </a:tc>
                <a:extLst>
                  <a:ext uri="{0D108BD9-81ED-4DB2-BD59-A6C34878D82A}">
                    <a16:rowId xmlns:a16="http://schemas.microsoft.com/office/drawing/2014/main" val="713869284"/>
                  </a:ext>
                </a:extLst>
              </a:tr>
              <a:tr h="383891">
                <a:tc>
                  <a:txBody>
                    <a:bodyPr/>
                    <a:lstStyle/>
                    <a:p>
                      <a:pPr algn="ctr"/>
                      <a:r>
                        <a:rPr lang="en-US" dirty="0"/>
                        <a:t>Linear SVR</a:t>
                      </a:r>
                    </a:p>
                  </a:txBody>
                  <a:tcPr/>
                </a:tc>
                <a:tc>
                  <a:txBody>
                    <a:bodyPr/>
                    <a:lstStyle/>
                    <a:p>
                      <a:pPr algn="ctr"/>
                      <a:r>
                        <a:rPr lang="en-US" dirty="0"/>
                        <a:t>237.99</a:t>
                      </a:r>
                    </a:p>
                  </a:txBody>
                  <a:tcPr/>
                </a:tc>
                <a:extLst>
                  <a:ext uri="{0D108BD9-81ED-4DB2-BD59-A6C34878D82A}">
                    <a16:rowId xmlns:a16="http://schemas.microsoft.com/office/drawing/2014/main" val="2498247337"/>
                  </a:ext>
                </a:extLst>
              </a:tr>
              <a:tr h="383891">
                <a:tc>
                  <a:txBody>
                    <a:bodyPr/>
                    <a:lstStyle/>
                    <a:p>
                      <a:pPr algn="ctr"/>
                      <a:r>
                        <a:rPr lang="en-US" dirty="0"/>
                        <a:t>RBF SVR</a:t>
                      </a:r>
                    </a:p>
                  </a:txBody>
                  <a:tcPr/>
                </a:tc>
                <a:tc>
                  <a:txBody>
                    <a:bodyPr/>
                    <a:lstStyle/>
                    <a:p>
                      <a:pPr algn="ctr"/>
                      <a:r>
                        <a:rPr lang="en-US" dirty="0"/>
                        <a:t>236.97</a:t>
                      </a:r>
                    </a:p>
                  </a:txBody>
                  <a:tcPr/>
                </a:tc>
                <a:extLst>
                  <a:ext uri="{0D108BD9-81ED-4DB2-BD59-A6C34878D82A}">
                    <a16:rowId xmlns:a16="http://schemas.microsoft.com/office/drawing/2014/main" val="2684047178"/>
                  </a:ext>
                </a:extLst>
              </a:tr>
              <a:tr h="383891">
                <a:tc>
                  <a:txBody>
                    <a:bodyPr/>
                    <a:lstStyle/>
                    <a:p>
                      <a:pPr algn="ctr"/>
                      <a:r>
                        <a:rPr lang="en-US" i="1" dirty="0"/>
                        <a:t>HMM Method</a:t>
                      </a:r>
                    </a:p>
                  </a:txBody>
                  <a:tcPr/>
                </a:tc>
                <a:tc>
                  <a:txBody>
                    <a:bodyPr/>
                    <a:lstStyle/>
                    <a:p>
                      <a:pPr algn="ctr"/>
                      <a:r>
                        <a:rPr lang="en-US" i="1" dirty="0"/>
                        <a:t>228.12</a:t>
                      </a:r>
                    </a:p>
                  </a:txBody>
                  <a:tcPr/>
                </a:tc>
                <a:extLst>
                  <a:ext uri="{0D108BD9-81ED-4DB2-BD59-A6C34878D82A}">
                    <a16:rowId xmlns:a16="http://schemas.microsoft.com/office/drawing/2014/main" val="183351119"/>
                  </a:ext>
                </a:extLst>
              </a:tr>
              <a:tr h="383891">
                <a:tc>
                  <a:txBody>
                    <a:bodyPr/>
                    <a:lstStyle/>
                    <a:p>
                      <a:pPr algn="ctr"/>
                      <a:r>
                        <a:rPr lang="en-US" b="1" dirty="0"/>
                        <a:t>SAPS-II</a:t>
                      </a:r>
                    </a:p>
                  </a:txBody>
                  <a:tcPr/>
                </a:tc>
                <a:tc>
                  <a:txBody>
                    <a:bodyPr/>
                    <a:lstStyle/>
                    <a:p>
                      <a:pPr algn="ctr"/>
                      <a:r>
                        <a:rPr lang="en-US" b="1" dirty="0"/>
                        <a:t>225.05</a:t>
                      </a:r>
                    </a:p>
                  </a:txBody>
                  <a:tcPr/>
                </a:tc>
                <a:extLst>
                  <a:ext uri="{0D108BD9-81ED-4DB2-BD59-A6C34878D82A}">
                    <a16:rowId xmlns:a16="http://schemas.microsoft.com/office/drawing/2014/main" val="2915239141"/>
                  </a:ext>
                </a:extLst>
              </a:tr>
            </a:tbl>
          </a:graphicData>
        </a:graphic>
      </p:graphicFrame>
    </p:spTree>
    <p:extLst>
      <p:ext uri="{BB962C8B-B14F-4D97-AF65-F5344CB8AC3E}">
        <p14:creationId xmlns:p14="http://schemas.microsoft.com/office/powerpoint/2010/main" val="24896883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Combining ICU type"/>
          <p:cNvSpPr txBox="1">
            <a:spLocks noGrp="1"/>
          </p:cNvSpPr>
          <p:nvPr>
            <p:ph type="title"/>
          </p:nvPr>
        </p:nvSpPr>
        <p:spPr>
          <a:xfrm>
            <a:off x="595718" y="409284"/>
            <a:ext cx="6777732" cy="320088"/>
          </a:xfrm>
          <a:prstGeom prst="rect">
            <a:avLst/>
          </a:prstGeom>
        </p:spPr>
        <p:txBody>
          <a:bodyPr/>
          <a:lstStyle/>
          <a:p>
            <a:r>
              <a:t>Combining ICU type</a:t>
            </a:r>
          </a:p>
        </p:txBody>
      </p:sp>
      <p:graphicFrame>
        <p:nvGraphicFramePr>
          <p:cNvPr id="4" name="Table 3">
            <a:extLst>
              <a:ext uri="{FF2B5EF4-FFF2-40B4-BE49-F238E27FC236}">
                <a16:creationId xmlns:a16="http://schemas.microsoft.com/office/drawing/2014/main" id="{F3BA7DFD-FBA8-AF45-98D4-05635571ED8F}"/>
              </a:ext>
            </a:extLst>
          </p:cNvPr>
          <p:cNvGraphicFramePr>
            <a:graphicFrameLocks noGrp="1"/>
          </p:cNvGraphicFramePr>
          <p:nvPr>
            <p:extLst>
              <p:ext uri="{D42A27DB-BD31-4B8C-83A1-F6EECF244321}">
                <p14:modId xmlns:p14="http://schemas.microsoft.com/office/powerpoint/2010/main" val="1006148748"/>
              </p:ext>
            </p:extLst>
          </p:nvPr>
        </p:nvGraphicFramePr>
        <p:xfrm>
          <a:off x="0" y="922581"/>
          <a:ext cx="9144001" cy="3337560"/>
        </p:xfrm>
        <a:graphic>
          <a:graphicData uri="http://schemas.openxmlformats.org/drawingml/2006/table">
            <a:tbl>
              <a:tblPr firstRow="1" bandRow="1">
                <a:tableStyleId>{5C22544A-7EE6-4342-B048-85BDC9FD1C3A}</a:tableStyleId>
              </a:tblPr>
              <a:tblGrid>
                <a:gridCol w="2472900">
                  <a:extLst>
                    <a:ext uri="{9D8B030D-6E8A-4147-A177-3AD203B41FA5}">
                      <a16:colId xmlns:a16="http://schemas.microsoft.com/office/drawing/2014/main" val="2151406668"/>
                    </a:ext>
                  </a:extLst>
                </a:gridCol>
                <a:gridCol w="3709172">
                  <a:extLst>
                    <a:ext uri="{9D8B030D-6E8A-4147-A177-3AD203B41FA5}">
                      <a16:colId xmlns:a16="http://schemas.microsoft.com/office/drawing/2014/main" val="1721248610"/>
                    </a:ext>
                  </a:extLst>
                </a:gridCol>
                <a:gridCol w="2961929">
                  <a:extLst>
                    <a:ext uri="{9D8B030D-6E8A-4147-A177-3AD203B41FA5}">
                      <a16:colId xmlns:a16="http://schemas.microsoft.com/office/drawing/2014/main" val="1552268937"/>
                    </a:ext>
                  </a:extLst>
                </a:gridCol>
              </a:tblGrid>
              <a:tr h="370840">
                <a:tc>
                  <a:txBody>
                    <a:bodyPr/>
                    <a:lstStyle/>
                    <a:p>
                      <a:pPr algn="ctr"/>
                      <a:r>
                        <a:rPr lang="en-US" dirty="0"/>
                        <a:t>ICU Type</a:t>
                      </a:r>
                    </a:p>
                  </a:txBody>
                  <a:tcPr/>
                </a:tc>
                <a:tc>
                  <a:txBody>
                    <a:bodyPr/>
                    <a:lstStyle/>
                    <a:p>
                      <a:pPr algn="ctr"/>
                      <a:r>
                        <a:rPr lang="en-US" dirty="0"/>
                        <a:t>RMSE P-value </a:t>
                      </a:r>
                      <a:r>
                        <a:rPr lang="en-US" dirty="0" err="1"/>
                        <a:t>w.r.t</a:t>
                      </a:r>
                      <a:r>
                        <a:rPr lang="en-US" dirty="0"/>
                        <a:t> Baseline </a:t>
                      </a:r>
                    </a:p>
                  </a:txBody>
                  <a:tcPr/>
                </a:tc>
                <a:tc>
                  <a:txBody>
                    <a:bodyPr/>
                    <a:lstStyle/>
                    <a:p>
                      <a:pPr algn="ctr"/>
                      <a:r>
                        <a:rPr lang="en-US" dirty="0"/>
                        <a:t>RMSE mean of difference</a:t>
                      </a:r>
                    </a:p>
                  </a:txBody>
                  <a:tcPr/>
                </a:tc>
                <a:extLst>
                  <a:ext uri="{0D108BD9-81ED-4DB2-BD59-A6C34878D82A}">
                    <a16:rowId xmlns:a16="http://schemas.microsoft.com/office/drawing/2014/main" val="1805635297"/>
                  </a:ext>
                </a:extLst>
              </a:tr>
              <a:tr h="370840">
                <a:tc>
                  <a:txBody>
                    <a:bodyPr/>
                    <a:lstStyle/>
                    <a:p>
                      <a:pPr algn="ctr"/>
                      <a:r>
                        <a:rPr lang="en-US" dirty="0"/>
                        <a:t>1 Coronary Care</a:t>
                      </a:r>
                    </a:p>
                  </a:txBody>
                  <a:tcPr/>
                </a:tc>
                <a:tc>
                  <a:txBody>
                    <a:bodyPr/>
                    <a:lstStyle/>
                    <a:p>
                      <a:pPr algn="ctr"/>
                      <a:r>
                        <a:rPr lang="en-US" dirty="0"/>
                        <a:t>0</a:t>
                      </a:r>
                    </a:p>
                  </a:txBody>
                  <a:tcPr/>
                </a:tc>
                <a:tc>
                  <a:txBody>
                    <a:bodyPr/>
                    <a:lstStyle/>
                    <a:p>
                      <a:pPr algn="ctr"/>
                      <a:r>
                        <a:rPr lang="en-US" dirty="0"/>
                        <a:t>-1.97</a:t>
                      </a:r>
                    </a:p>
                  </a:txBody>
                  <a:tcPr/>
                </a:tc>
                <a:extLst>
                  <a:ext uri="{0D108BD9-81ED-4DB2-BD59-A6C34878D82A}">
                    <a16:rowId xmlns:a16="http://schemas.microsoft.com/office/drawing/2014/main" val="2500883727"/>
                  </a:ext>
                </a:extLst>
              </a:tr>
              <a:tr h="370840">
                <a:tc>
                  <a:txBody>
                    <a:bodyPr/>
                    <a:lstStyle/>
                    <a:p>
                      <a:pPr algn="ctr"/>
                      <a:r>
                        <a:rPr lang="en-US" dirty="0"/>
                        <a:t>2 Cardiac Surgery</a:t>
                      </a:r>
                    </a:p>
                  </a:txBody>
                  <a:tcPr/>
                </a:tc>
                <a:tc>
                  <a:txBody>
                    <a:bodyPr/>
                    <a:lstStyle/>
                    <a:p>
                      <a:pPr algn="ctr"/>
                      <a:r>
                        <a:rPr lang="en-US" dirty="0"/>
                        <a:t>0</a:t>
                      </a:r>
                    </a:p>
                  </a:txBody>
                  <a:tcPr/>
                </a:tc>
                <a:tc>
                  <a:txBody>
                    <a:bodyPr/>
                    <a:lstStyle/>
                    <a:p>
                      <a:pPr algn="ctr"/>
                      <a:r>
                        <a:rPr lang="en-US" dirty="0"/>
                        <a:t>-9.39</a:t>
                      </a:r>
                    </a:p>
                  </a:txBody>
                  <a:tcPr/>
                </a:tc>
                <a:extLst>
                  <a:ext uri="{0D108BD9-81ED-4DB2-BD59-A6C34878D82A}">
                    <a16:rowId xmlns:a16="http://schemas.microsoft.com/office/drawing/2014/main" val="2079077770"/>
                  </a:ext>
                </a:extLst>
              </a:tr>
              <a:tr h="370840">
                <a:tc>
                  <a:txBody>
                    <a:bodyPr/>
                    <a:lstStyle/>
                    <a:p>
                      <a:pPr algn="ctr"/>
                      <a:r>
                        <a:rPr lang="en-US" dirty="0"/>
                        <a:t>3 Medical</a:t>
                      </a:r>
                    </a:p>
                  </a:txBody>
                  <a:tcPr/>
                </a:tc>
                <a:tc>
                  <a:txBody>
                    <a:bodyPr/>
                    <a:lstStyle/>
                    <a:p>
                      <a:pPr algn="ctr"/>
                      <a:r>
                        <a:rPr lang="en-US" dirty="0"/>
                        <a:t>0</a:t>
                      </a:r>
                    </a:p>
                  </a:txBody>
                  <a:tcPr/>
                </a:tc>
                <a:tc>
                  <a:txBody>
                    <a:bodyPr/>
                    <a:lstStyle/>
                    <a:p>
                      <a:pPr algn="ctr"/>
                      <a:r>
                        <a:rPr lang="en-US" dirty="0"/>
                        <a:t>-7.56</a:t>
                      </a:r>
                    </a:p>
                  </a:txBody>
                  <a:tcPr/>
                </a:tc>
                <a:extLst>
                  <a:ext uri="{0D108BD9-81ED-4DB2-BD59-A6C34878D82A}">
                    <a16:rowId xmlns:a16="http://schemas.microsoft.com/office/drawing/2014/main" val="543495679"/>
                  </a:ext>
                </a:extLst>
              </a:tr>
              <a:tr h="370840">
                <a:tc>
                  <a:txBody>
                    <a:bodyPr/>
                    <a:lstStyle/>
                    <a:p>
                      <a:pPr algn="ctr"/>
                      <a:r>
                        <a:rPr lang="en-US" dirty="0"/>
                        <a:t>4 Surgical</a:t>
                      </a:r>
                    </a:p>
                  </a:txBody>
                  <a:tcPr/>
                </a:tc>
                <a:tc>
                  <a:txBody>
                    <a:bodyPr/>
                    <a:lstStyle/>
                    <a:p>
                      <a:pPr algn="ctr"/>
                      <a:r>
                        <a:rPr lang="en-US" dirty="0"/>
                        <a:t>0</a:t>
                      </a:r>
                    </a:p>
                  </a:txBody>
                  <a:tcPr/>
                </a:tc>
                <a:tc>
                  <a:txBody>
                    <a:bodyPr/>
                    <a:lstStyle/>
                    <a:p>
                      <a:pPr algn="ctr"/>
                      <a:r>
                        <a:rPr lang="en-US" dirty="0"/>
                        <a:t>-6.07</a:t>
                      </a:r>
                    </a:p>
                  </a:txBody>
                  <a:tcPr/>
                </a:tc>
                <a:extLst>
                  <a:ext uri="{0D108BD9-81ED-4DB2-BD59-A6C34878D82A}">
                    <a16:rowId xmlns:a16="http://schemas.microsoft.com/office/drawing/2014/main" val="559119594"/>
                  </a:ext>
                </a:extLst>
              </a:tr>
              <a:tr h="370840">
                <a:tc>
                  <a:txBody>
                    <a:bodyPr/>
                    <a:lstStyle/>
                    <a:p>
                      <a:pPr algn="ctr"/>
                      <a:r>
                        <a:rPr lang="en-US" dirty="0"/>
                        <a:t>ALL</a:t>
                      </a:r>
                    </a:p>
                  </a:txBody>
                  <a:tcPr/>
                </a:tc>
                <a:tc>
                  <a:txBody>
                    <a:bodyPr/>
                    <a:lstStyle/>
                    <a:p>
                      <a:pPr algn="ctr"/>
                      <a:r>
                        <a:rPr lang="en-US" dirty="0"/>
                        <a:t>1</a:t>
                      </a:r>
                    </a:p>
                  </a:txBody>
                  <a:tcPr/>
                </a:tc>
                <a:tc>
                  <a:txBody>
                    <a:bodyPr/>
                    <a:lstStyle/>
                    <a:p>
                      <a:pPr algn="ctr"/>
                      <a:r>
                        <a:rPr lang="en-US" dirty="0"/>
                        <a:t>6.58</a:t>
                      </a:r>
                    </a:p>
                  </a:txBody>
                  <a:tcPr/>
                </a:tc>
                <a:extLst>
                  <a:ext uri="{0D108BD9-81ED-4DB2-BD59-A6C34878D82A}">
                    <a16:rowId xmlns:a16="http://schemas.microsoft.com/office/drawing/2014/main" val="968352832"/>
                  </a:ext>
                </a:extLst>
              </a:tr>
              <a:tr h="370840">
                <a:tc>
                  <a:txBody>
                    <a:bodyPr/>
                    <a:lstStyle/>
                    <a:p>
                      <a:pPr algn="ctr"/>
                      <a:r>
                        <a:rPr lang="en-US" b="1" dirty="0"/>
                        <a:t>Combined (1,2) (3,4)</a:t>
                      </a:r>
                    </a:p>
                  </a:txBody>
                  <a:tcPr/>
                </a:tc>
                <a:tc>
                  <a:txBody>
                    <a:bodyPr/>
                    <a:lstStyle/>
                    <a:p>
                      <a:pPr algn="ctr"/>
                      <a:r>
                        <a:rPr lang="en-US" b="1" dirty="0"/>
                        <a:t>(0)(0)</a:t>
                      </a:r>
                    </a:p>
                  </a:txBody>
                  <a:tcPr/>
                </a:tc>
                <a:tc>
                  <a:txBody>
                    <a:bodyPr/>
                    <a:lstStyle/>
                    <a:p>
                      <a:pPr algn="ctr"/>
                      <a:r>
                        <a:rPr lang="en-US" b="1" dirty="0"/>
                        <a:t>(-9.48)(-9.96)</a:t>
                      </a:r>
                    </a:p>
                  </a:txBody>
                  <a:tcPr/>
                </a:tc>
                <a:extLst>
                  <a:ext uri="{0D108BD9-81ED-4DB2-BD59-A6C34878D82A}">
                    <a16:rowId xmlns:a16="http://schemas.microsoft.com/office/drawing/2014/main" val="1433282695"/>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Combined (1,2,3) (4)</a:t>
                      </a:r>
                    </a:p>
                  </a:txBody>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(0)(0.001)</a:t>
                      </a:r>
                    </a:p>
                  </a:txBody>
                  <a:tcPr/>
                </a:tc>
                <a:tc>
                  <a:txBody>
                    <a:bodyPr/>
                    <a:lstStyle/>
                    <a:p>
                      <a:pPr algn="ctr"/>
                      <a:r>
                        <a:rPr lang="en-US" dirty="0"/>
                        <a:t>(-12.44) (-4.66)</a:t>
                      </a:r>
                    </a:p>
                  </a:txBody>
                  <a:tcPr/>
                </a:tc>
                <a:extLst>
                  <a:ext uri="{0D108BD9-81ED-4DB2-BD59-A6C34878D82A}">
                    <a16:rowId xmlns:a16="http://schemas.microsoft.com/office/drawing/2014/main" val="1153706852"/>
                  </a:ext>
                </a:extLst>
              </a:tr>
              <a:tr h="370840">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dirty="0"/>
                        <a:t>Combined (1,2,4) (3)</a:t>
                      </a:r>
                    </a:p>
                  </a:txBody>
                  <a:tcPr/>
                </a:tc>
                <a:tc>
                  <a:txBody>
                    <a:bodyPr/>
                    <a:lstStyle/>
                    <a:p>
                      <a:pPr algn="ctr"/>
                      <a:r>
                        <a:rPr lang="en-US" dirty="0"/>
                        <a:t>0.1801 (0)</a:t>
                      </a:r>
                    </a:p>
                  </a:txBody>
                  <a:tcPr/>
                </a:tc>
                <a:tc>
                  <a:txBody>
                    <a:bodyPr/>
                    <a:lstStyle/>
                    <a:p>
                      <a:pPr algn="ctr"/>
                      <a:r>
                        <a:rPr lang="en-US" dirty="0"/>
                        <a:t>(-1.7) (-7.45)</a:t>
                      </a:r>
                    </a:p>
                  </a:txBody>
                  <a:tcPr/>
                </a:tc>
                <a:extLst>
                  <a:ext uri="{0D108BD9-81ED-4DB2-BD59-A6C34878D82A}">
                    <a16:rowId xmlns:a16="http://schemas.microsoft.com/office/drawing/2014/main" val="683266080"/>
                  </a:ext>
                </a:extLst>
              </a:tr>
            </a:tbl>
          </a:graphicData>
        </a:graphic>
      </p:graphicFrame>
    </p:spTree>
    <p:extLst>
      <p:ext uri="{BB962C8B-B14F-4D97-AF65-F5344CB8AC3E}">
        <p14:creationId xmlns:p14="http://schemas.microsoft.com/office/powerpoint/2010/main" val="1077011045"/>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Interpretability"/>
          <p:cNvSpPr txBox="1">
            <a:spLocks noGrp="1"/>
          </p:cNvSpPr>
          <p:nvPr>
            <p:ph type="title"/>
          </p:nvPr>
        </p:nvSpPr>
        <p:spPr>
          <a:prstGeom prst="rect">
            <a:avLst/>
          </a:prstGeom>
        </p:spPr>
        <p:txBody>
          <a:bodyPr/>
          <a:lstStyle/>
          <a:p>
            <a:r>
              <a:rPr dirty="0"/>
              <a:t>Interpretability</a:t>
            </a:r>
          </a:p>
        </p:txBody>
      </p:sp>
      <p:pic>
        <p:nvPicPr>
          <p:cNvPr id="165" name="Screen Shot 2018-10-02 at 17.15.22.png" descr="Screen Shot 2018-10-02 at 17.15.22.png"/>
          <p:cNvPicPr>
            <a:picLocks noChangeAspect="1"/>
          </p:cNvPicPr>
          <p:nvPr/>
        </p:nvPicPr>
        <p:blipFill rotWithShape="1">
          <a:blip r:embed="rId3">
            <a:extLst/>
          </a:blip>
          <a:srcRect l="271" r="3967" b="16206"/>
          <a:stretch/>
        </p:blipFill>
        <p:spPr>
          <a:xfrm>
            <a:off x="243191" y="911331"/>
            <a:ext cx="8734994" cy="3361978"/>
          </a:xfrm>
          <a:prstGeom prst="rect">
            <a:avLst/>
          </a:prstGeom>
          <a:ln w="12700">
            <a:miter lim="400000"/>
          </a:ln>
        </p:spPr>
      </p:pic>
      <p:sp>
        <p:nvSpPr>
          <p:cNvPr id="2" name="TextBox 1">
            <a:extLst>
              <a:ext uri="{FF2B5EF4-FFF2-40B4-BE49-F238E27FC236}">
                <a16:creationId xmlns:a16="http://schemas.microsoft.com/office/drawing/2014/main" id="{60C2DC89-B252-F440-BF5B-C9C68BA9F0B0}"/>
              </a:ext>
            </a:extLst>
          </p:cNvPr>
          <p:cNvSpPr txBox="1"/>
          <p:nvPr/>
        </p:nvSpPr>
        <p:spPr>
          <a:xfrm>
            <a:off x="243191" y="4321818"/>
            <a:ext cx="3317132" cy="307777"/>
          </a:xfrm>
          <a:prstGeom prst="rect">
            <a:avLst/>
          </a:prstGeom>
          <a:noFill/>
        </p:spPr>
        <p:txBody>
          <a:bodyPr wrap="square" rtlCol="0">
            <a:spAutoFit/>
          </a:bodyPr>
          <a:lstStyle/>
          <a:p>
            <a:r>
              <a:rPr lang="en-US" sz="1400" b="1" dirty="0"/>
              <a:t>Transition matrix ICU types 1 &amp; 2</a:t>
            </a:r>
          </a:p>
        </p:txBody>
      </p:sp>
      <p:sp>
        <p:nvSpPr>
          <p:cNvPr id="5" name="TextBox 4">
            <a:extLst>
              <a:ext uri="{FF2B5EF4-FFF2-40B4-BE49-F238E27FC236}">
                <a16:creationId xmlns:a16="http://schemas.microsoft.com/office/drawing/2014/main" id="{416EC7C3-ECF4-1848-B614-4C1C0B791E11}"/>
              </a:ext>
            </a:extLst>
          </p:cNvPr>
          <p:cNvSpPr txBox="1"/>
          <p:nvPr/>
        </p:nvSpPr>
        <p:spPr>
          <a:xfrm>
            <a:off x="5826868" y="4312091"/>
            <a:ext cx="3317132" cy="307777"/>
          </a:xfrm>
          <a:prstGeom prst="rect">
            <a:avLst/>
          </a:prstGeom>
          <a:noFill/>
        </p:spPr>
        <p:txBody>
          <a:bodyPr wrap="square" rtlCol="0">
            <a:spAutoFit/>
          </a:bodyPr>
          <a:lstStyle/>
          <a:p>
            <a:r>
              <a:rPr lang="en-US" sz="1400" b="1" dirty="0"/>
              <a:t>Transition matrix ICU types 3 &amp; 4</a:t>
            </a:r>
          </a:p>
        </p:txBody>
      </p:sp>
      <p:grpSp>
        <p:nvGrpSpPr>
          <p:cNvPr id="7" name="Group 6">
            <a:extLst>
              <a:ext uri="{FF2B5EF4-FFF2-40B4-BE49-F238E27FC236}">
                <a16:creationId xmlns:a16="http://schemas.microsoft.com/office/drawing/2014/main" id="{91FF8A74-A45E-2A49-B3EE-0F13189D5308}"/>
              </a:ext>
            </a:extLst>
          </p:cNvPr>
          <p:cNvGrpSpPr/>
          <p:nvPr/>
        </p:nvGrpSpPr>
        <p:grpSpPr>
          <a:xfrm>
            <a:off x="4149665" y="1242696"/>
            <a:ext cx="1074965" cy="1969770"/>
            <a:chOff x="4236002" y="1605381"/>
            <a:chExt cx="1074965" cy="1969770"/>
          </a:xfrm>
        </p:grpSpPr>
        <p:sp>
          <p:nvSpPr>
            <p:cNvPr id="3" name="TextBox 2">
              <a:extLst>
                <a:ext uri="{FF2B5EF4-FFF2-40B4-BE49-F238E27FC236}">
                  <a16:creationId xmlns:a16="http://schemas.microsoft.com/office/drawing/2014/main" id="{0026BA8C-3563-044B-8BDE-DAE92710519C}"/>
                </a:ext>
              </a:extLst>
            </p:cNvPr>
            <p:cNvSpPr txBox="1"/>
            <p:nvPr/>
          </p:nvSpPr>
          <p:spPr>
            <a:xfrm>
              <a:off x="4338424" y="1605381"/>
              <a:ext cx="972543" cy="1969770"/>
            </a:xfrm>
            <a:prstGeom prst="rect">
              <a:avLst/>
            </a:prstGeom>
            <a:noFill/>
          </p:spPr>
          <p:txBody>
            <a:bodyPr wrap="square" rtlCol="0">
              <a:spAutoFit/>
            </a:bodyPr>
            <a:lstStyle/>
            <a:p>
              <a:r>
                <a:rPr lang="en-US" sz="1400" dirty="0"/>
                <a:t>Most probable starting state</a:t>
              </a:r>
            </a:p>
            <a:p>
              <a:endParaRPr lang="en-US" sz="1400" dirty="0"/>
            </a:p>
            <a:p>
              <a:r>
                <a:rPr lang="en-US" sz="1400" dirty="0"/>
                <a:t>Trap state</a:t>
              </a:r>
            </a:p>
            <a:p>
              <a:endParaRPr lang="en-US" dirty="0"/>
            </a:p>
          </p:txBody>
        </p:sp>
        <p:sp>
          <p:nvSpPr>
            <p:cNvPr id="4" name="Donut 3">
              <a:extLst>
                <a:ext uri="{FF2B5EF4-FFF2-40B4-BE49-F238E27FC236}">
                  <a16:creationId xmlns:a16="http://schemas.microsoft.com/office/drawing/2014/main" id="{ECE17F50-0375-3445-AEE1-5911AA3D122A}"/>
                </a:ext>
              </a:extLst>
            </p:cNvPr>
            <p:cNvSpPr/>
            <p:nvPr/>
          </p:nvSpPr>
          <p:spPr>
            <a:xfrm>
              <a:off x="4245955" y="1692613"/>
              <a:ext cx="184937" cy="184825"/>
            </a:xfrm>
            <a:prstGeom prst="donut">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6" name="&quot;No&quot; Symbol 5">
              <a:extLst>
                <a:ext uri="{FF2B5EF4-FFF2-40B4-BE49-F238E27FC236}">
                  <a16:creationId xmlns:a16="http://schemas.microsoft.com/office/drawing/2014/main" id="{A09071DB-A057-3641-910A-E8EB6A6D7EF0}"/>
                </a:ext>
              </a:extLst>
            </p:cNvPr>
            <p:cNvSpPr/>
            <p:nvPr/>
          </p:nvSpPr>
          <p:spPr>
            <a:xfrm>
              <a:off x="4236002" y="2762656"/>
              <a:ext cx="194778" cy="166803"/>
            </a:xfrm>
            <a:prstGeom prst="noSmoking">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grpSp>
      <p:sp>
        <p:nvSpPr>
          <p:cNvPr id="10" name="&quot;No&quot; Symbol 9">
            <a:extLst>
              <a:ext uri="{FF2B5EF4-FFF2-40B4-BE49-F238E27FC236}">
                <a16:creationId xmlns:a16="http://schemas.microsoft.com/office/drawing/2014/main" id="{FB6AC3D1-3D6D-EA4F-B315-FA7F57BCD597}"/>
              </a:ext>
            </a:extLst>
          </p:cNvPr>
          <p:cNvSpPr/>
          <p:nvPr/>
        </p:nvSpPr>
        <p:spPr>
          <a:xfrm>
            <a:off x="662708" y="1076528"/>
            <a:ext cx="194778" cy="166803"/>
          </a:xfrm>
          <a:prstGeom prst="noSmoking">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1" name="&quot;No&quot; Symbol 10">
            <a:extLst>
              <a:ext uri="{FF2B5EF4-FFF2-40B4-BE49-F238E27FC236}">
                <a16:creationId xmlns:a16="http://schemas.microsoft.com/office/drawing/2014/main" id="{95AF2C09-F9E3-0740-83CB-612AC503880C}"/>
              </a:ext>
            </a:extLst>
          </p:cNvPr>
          <p:cNvSpPr/>
          <p:nvPr/>
        </p:nvSpPr>
        <p:spPr>
          <a:xfrm>
            <a:off x="5407667" y="1076528"/>
            <a:ext cx="194778" cy="166803"/>
          </a:xfrm>
          <a:prstGeom prst="noSmoking">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2" name="&quot;No&quot; Symbol 11">
            <a:extLst>
              <a:ext uri="{FF2B5EF4-FFF2-40B4-BE49-F238E27FC236}">
                <a16:creationId xmlns:a16="http://schemas.microsoft.com/office/drawing/2014/main" id="{15E46A97-39C3-B944-9E55-5654B47D31DA}"/>
              </a:ext>
            </a:extLst>
          </p:cNvPr>
          <p:cNvSpPr/>
          <p:nvPr/>
        </p:nvSpPr>
        <p:spPr>
          <a:xfrm>
            <a:off x="7227423" y="2846057"/>
            <a:ext cx="194778" cy="166803"/>
          </a:xfrm>
          <a:prstGeom prst="noSmoking">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3" name="&quot;No&quot; Symbol 12">
            <a:extLst>
              <a:ext uri="{FF2B5EF4-FFF2-40B4-BE49-F238E27FC236}">
                <a16:creationId xmlns:a16="http://schemas.microsoft.com/office/drawing/2014/main" id="{40F44701-3F59-3842-B95C-9D6C26C91621}"/>
              </a:ext>
            </a:extLst>
          </p:cNvPr>
          <p:cNvSpPr/>
          <p:nvPr/>
        </p:nvSpPr>
        <p:spPr>
          <a:xfrm>
            <a:off x="5779457" y="1440010"/>
            <a:ext cx="194778" cy="166803"/>
          </a:xfrm>
          <a:prstGeom prst="noSmoking">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4" name="Donut 13">
            <a:extLst>
              <a:ext uri="{FF2B5EF4-FFF2-40B4-BE49-F238E27FC236}">
                <a16:creationId xmlns:a16="http://schemas.microsoft.com/office/drawing/2014/main" id="{DE08BD75-BE1A-AD4B-A740-25F2FD198477}"/>
              </a:ext>
            </a:extLst>
          </p:cNvPr>
          <p:cNvSpPr/>
          <p:nvPr/>
        </p:nvSpPr>
        <p:spPr>
          <a:xfrm>
            <a:off x="7657121" y="3967046"/>
            <a:ext cx="184937" cy="184825"/>
          </a:xfrm>
          <a:prstGeom prst="donut">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5" name="Donut 14">
            <a:extLst>
              <a:ext uri="{FF2B5EF4-FFF2-40B4-BE49-F238E27FC236}">
                <a16:creationId xmlns:a16="http://schemas.microsoft.com/office/drawing/2014/main" id="{FFA4B140-1474-6E41-AF26-B3C26650DAC8}"/>
              </a:ext>
            </a:extLst>
          </p:cNvPr>
          <p:cNvSpPr/>
          <p:nvPr/>
        </p:nvSpPr>
        <p:spPr>
          <a:xfrm>
            <a:off x="3260219" y="3967045"/>
            <a:ext cx="184937" cy="184825"/>
          </a:xfrm>
          <a:prstGeom prst="donut">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6" name="&quot;No&quot; Symbol 15">
            <a:extLst>
              <a:ext uri="{FF2B5EF4-FFF2-40B4-BE49-F238E27FC236}">
                <a16:creationId xmlns:a16="http://schemas.microsoft.com/office/drawing/2014/main" id="{0308657F-2C8F-5848-9A47-55CBFC005C6E}"/>
              </a:ext>
            </a:extLst>
          </p:cNvPr>
          <p:cNvSpPr/>
          <p:nvPr/>
        </p:nvSpPr>
        <p:spPr>
          <a:xfrm>
            <a:off x="7554811" y="3212466"/>
            <a:ext cx="194778" cy="166803"/>
          </a:xfrm>
          <a:prstGeom prst="noSmoking">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9" name="TextBox 8">
            <a:extLst>
              <a:ext uri="{FF2B5EF4-FFF2-40B4-BE49-F238E27FC236}">
                <a16:creationId xmlns:a16="http://schemas.microsoft.com/office/drawing/2014/main" id="{395198A8-B77E-164C-B913-3F53F92C1239}"/>
              </a:ext>
            </a:extLst>
          </p:cNvPr>
          <p:cNvSpPr txBox="1"/>
          <p:nvPr/>
        </p:nvSpPr>
        <p:spPr>
          <a:xfrm>
            <a:off x="547080" y="1212585"/>
            <a:ext cx="492960" cy="246221"/>
          </a:xfrm>
          <a:prstGeom prst="rect">
            <a:avLst/>
          </a:prstGeom>
          <a:noFill/>
        </p:spPr>
        <p:txBody>
          <a:bodyPr wrap="square" rtlCol="0">
            <a:spAutoFit/>
          </a:bodyPr>
          <a:lstStyle/>
          <a:p>
            <a:r>
              <a:rPr lang="en-US" sz="1000" dirty="0"/>
              <a:t>95%</a:t>
            </a:r>
          </a:p>
        </p:txBody>
      </p:sp>
      <p:sp>
        <p:nvSpPr>
          <p:cNvPr id="19" name="TextBox 18">
            <a:extLst>
              <a:ext uri="{FF2B5EF4-FFF2-40B4-BE49-F238E27FC236}">
                <a16:creationId xmlns:a16="http://schemas.microsoft.com/office/drawing/2014/main" id="{4B1082D8-6F84-CD45-BB13-F580E0E1398A}"/>
              </a:ext>
            </a:extLst>
          </p:cNvPr>
          <p:cNvSpPr txBox="1"/>
          <p:nvPr/>
        </p:nvSpPr>
        <p:spPr>
          <a:xfrm>
            <a:off x="7503109" y="3316878"/>
            <a:ext cx="492960" cy="246221"/>
          </a:xfrm>
          <a:prstGeom prst="rect">
            <a:avLst/>
          </a:prstGeom>
          <a:noFill/>
        </p:spPr>
        <p:txBody>
          <a:bodyPr wrap="square" rtlCol="0">
            <a:spAutoFit/>
          </a:bodyPr>
          <a:lstStyle/>
          <a:p>
            <a:r>
              <a:rPr lang="en-US" sz="1000" dirty="0"/>
              <a:t>96%</a:t>
            </a:r>
          </a:p>
        </p:txBody>
      </p:sp>
      <p:sp>
        <p:nvSpPr>
          <p:cNvPr id="20" name="TextBox 19">
            <a:extLst>
              <a:ext uri="{FF2B5EF4-FFF2-40B4-BE49-F238E27FC236}">
                <a16:creationId xmlns:a16="http://schemas.microsoft.com/office/drawing/2014/main" id="{1439EE0F-208F-4A43-873A-FA2F5B870DC0}"/>
              </a:ext>
            </a:extLst>
          </p:cNvPr>
          <p:cNvSpPr txBox="1"/>
          <p:nvPr/>
        </p:nvSpPr>
        <p:spPr>
          <a:xfrm>
            <a:off x="7133389" y="2968612"/>
            <a:ext cx="492960" cy="246221"/>
          </a:xfrm>
          <a:prstGeom prst="rect">
            <a:avLst/>
          </a:prstGeom>
          <a:noFill/>
        </p:spPr>
        <p:txBody>
          <a:bodyPr wrap="square" rtlCol="0">
            <a:spAutoFit/>
          </a:bodyPr>
          <a:lstStyle/>
          <a:p>
            <a:r>
              <a:rPr lang="en-US" sz="1000" dirty="0"/>
              <a:t>93%</a:t>
            </a:r>
          </a:p>
        </p:txBody>
      </p:sp>
      <p:sp>
        <p:nvSpPr>
          <p:cNvPr id="21" name="TextBox 20">
            <a:extLst>
              <a:ext uri="{FF2B5EF4-FFF2-40B4-BE49-F238E27FC236}">
                <a16:creationId xmlns:a16="http://schemas.microsoft.com/office/drawing/2014/main" id="{52259A81-0A1E-F241-A244-66379E6CEC83}"/>
              </a:ext>
            </a:extLst>
          </p:cNvPr>
          <p:cNvSpPr txBox="1"/>
          <p:nvPr/>
        </p:nvSpPr>
        <p:spPr>
          <a:xfrm>
            <a:off x="5686049" y="1559244"/>
            <a:ext cx="492960" cy="246221"/>
          </a:xfrm>
          <a:prstGeom prst="rect">
            <a:avLst/>
          </a:prstGeom>
          <a:noFill/>
        </p:spPr>
        <p:txBody>
          <a:bodyPr wrap="square" rtlCol="0">
            <a:spAutoFit/>
          </a:bodyPr>
          <a:lstStyle/>
          <a:p>
            <a:r>
              <a:rPr lang="en-US" sz="1000" dirty="0"/>
              <a:t>99%</a:t>
            </a:r>
          </a:p>
        </p:txBody>
      </p:sp>
      <p:sp>
        <p:nvSpPr>
          <p:cNvPr id="22" name="TextBox 21">
            <a:extLst>
              <a:ext uri="{FF2B5EF4-FFF2-40B4-BE49-F238E27FC236}">
                <a16:creationId xmlns:a16="http://schemas.microsoft.com/office/drawing/2014/main" id="{87341A61-A415-B946-A54E-EEAFA704E903}"/>
              </a:ext>
            </a:extLst>
          </p:cNvPr>
          <p:cNvSpPr txBox="1"/>
          <p:nvPr/>
        </p:nvSpPr>
        <p:spPr>
          <a:xfrm>
            <a:off x="5317099" y="1194920"/>
            <a:ext cx="492960" cy="246221"/>
          </a:xfrm>
          <a:prstGeom prst="rect">
            <a:avLst/>
          </a:prstGeom>
          <a:noFill/>
        </p:spPr>
        <p:txBody>
          <a:bodyPr wrap="square" rtlCol="0">
            <a:spAutoFit/>
          </a:bodyPr>
          <a:lstStyle/>
          <a:p>
            <a:r>
              <a:rPr lang="en-US" sz="1000" dirty="0"/>
              <a:t>96%</a:t>
            </a:r>
          </a:p>
        </p:txBody>
      </p:sp>
      <p:graphicFrame>
        <p:nvGraphicFramePr>
          <p:cNvPr id="18" name="Table 17">
            <a:extLst>
              <a:ext uri="{FF2B5EF4-FFF2-40B4-BE49-F238E27FC236}">
                <a16:creationId xmlns:a16="http://schemas.microsoft.com/office/drawing/2014/main" id="{D9D5B897-3285-C240-9E4C-DB6D3F3525A5}"/>
              </a:ext>
            </a:extLst>
          </p:cNvPr>
          <p:cNvGraphicFramePr>
            <a:graphicFrameLocks noGrp="1"/>
          </p:cNvGraphicFramePr>
          <p:nvPr>
            <p:extLst>
              <p:ext uri="{D42A27DB-BD31-4B8C-83A1-F6EECF244321}">
                <p14:modId xmlns:p14="http://schemas.microsoft.com/office/powerpoint/2010/main" val="4096283644"/>
              </p:ext>
            </p:extLst>
          </p:nvPr>
        </p:nvGraphicFramePr>
        <p:xfrm>
          <a:off x="3560323" y="4151870"/>
          <a:ext cx="2105982" cy="552102"/>
        </p:xfrm>
        <a:graphic>
          <a:graphicData uri="http://schemas.openxmlformats.org/drawingml/2006/table">
            <a:tbl>
              <a:tblPr firstRow="1" bandRow="1">
                <a:tableStyleId>{F5AB1C69-6EDB-4FF4-983F-18BD219EF322}</a:tableStyleId>
              </a:tblPr>
              <a:tblGrid>
                <a:gridCol w="701994">
                  <a:extLst>
                    <a:ext uri="{9D8B030D-6E8A-4147-A177-3AD203B41FA5}">
                      <a16:colId xmlns:a16="http://schemas.microsoft.com/office/drawing/2014/main" val="4200545274"/>
                    </a:ext>
                  </a:extLst>
                </a:gridCol>
                <a:gridCol w="701994">
                  <a:extLst>
                    <a:ext uri="{9D8B030D-6E8A-4147-A177-3AD203B41FA5}">
                      <a16:colId xmlns:a16="http://schemas.microsoft.com/office/drawing/2014/main" val="955002753"/>
                    </a:ext>
                  </a:extLst>
                </a:gridCol>
                <a:gridCol w="701994">
                  <a:extLst>
                    <a:ext uri="{9D8B030D-6E8A-4147-A177-3AD203B41FA5}">
                      <a16:colId xmlns:a16="http://schemas.microsoft.com/office/drawing/2014/main" val="2690259446"/>
                    </a:ext>
                  </a:extLst>
                </a:gridCol>
              </a:tblGrid>
              <a:tr h="276051">
                <a:tc>
                  <a:txBody>
                    <a:bodyPr/>
                    <a:lstStyle/>
                    <a:p>
                      <a:pPr algn="ctr"/>
                      <a:r>
                        <a:rPr lang="en-US" sz="1200" dirty="0"/>
                        <a:t>S/ E</a:t>
                      </a:r>
                    </a:p>
                  </a:txBody>
                  <a:tcPr/>
                </a:tc>
                <a:tc>
                  <a:txBody>
                    <a:bodyPr/>
                    <a:lstStyle/>
                    <a:p>
                      <a:pPr algn="ctr"/>
                      <a:r>
                        <a:rPr lang="en-US" sz="1200" dirty="0"/>
                        <a:t>0</a:t>
                      </a:r>
                    </a:p>
                  </a:txBody>
                  <a:tcPr/>
                </a:tc>
                <a:tc>
                  <a:txBody>
                    <a:bodyPr/>
                    <a:lstStyle/>
                    <a:p>
                      <a:pPr algn="ctr"/>
                      <a:r>
                        <a:rPr lang="en-US" sz="1200" dirty="0"/>
                        <a:t>Not 0</a:t>
                      </a:r>
                    </a:p>
                  </a:txBody>
                  <a:tcPr/>
                </a:tc>
                <a:extLst>
                  <a:ext uri="{0D108BD9-81ED-4DB2-BD59-A6C34878D82A}">
                    <a16:rowId xmlns:a16="http://schemas.microsoft.com/office/drawing/2014/main" val="251956158"/>
                  </a:ext>
                </a:extLst>
              </a:tr>
              <a:tr h="276051">
                <a:tc>
                  <a:txBody>
                    <a:bodyPr/>
                    <a:lstStyle/>
                    <a:p>
                      <a:pPr algn="ctr"/>
                      <a:r>
                        <a:rPr lang="en-US" sz="1200" dirty="0"/>
                        <a:t>7</a:t>
                      </a:r>
                    </a:p>
                  </a:txBody>
                  <a:tcPr/>
                </a:tc>
                <a:tc>
                  <a:txBody>
                    <a:bodyPr/>
                    <a:lstStyle/>
                    <a:p>
                      <a:pPr algn="ctr"/>
                      <a:r>
                        <a:rPr lang="en-US" sz="1200" b="1" dirty="0"/>
                        <a:t>6.43</a:t>
                      </a:r>
                    </a:p>
                  </a:txBody>
                  <a:tcPr/>
                </a:tc>
                <a:tc>
                  <a:txBody>
                    <a:bodyPr/>
                    <a:lstStyle/>
                    <a:p>
                      <a:pPr algn="ctr"/>
                      <a:r>
                        <a:rPr lang="en-US" sz="1200" dirty="0"/>
                        <a:t>4.85</a:t>
                      </a:r>
                    </a:p>
                  </a:txBody>
                  <a:tcPr/>
                </a:tc>
                <a:extLst>
                  <a:ext uri="{0D108BD9-81ED-4DB2-BD59-A6C34878D82A}">
                    <a16:rowId xmlns:a16="http://schemas.microsoft.com/office/drawing/2014/main" val="2909688678"/>
                  </a:ext>
                </a:extLst>
              </a:tr>
            </a:tbl>
          </a:graphicData>
        </a:graphic>
      </p:graphicFrame>
      <p:sp>
        <p:nvSpPr>
          <p:cNvPr id="25" name="&quot;No&quot; Symbol 24">
            <a:extLst>
              <a:ext uri="{FF2B5EF4-FFF2-40B4-BE49-F238E27FC236}">
                <a16:creationId xmlns:a16="http://schemas.microsoft.com/office/drawing/2014/main" id="{B3D373BD-802D-C346-BC56-48722FCB25D9}"/>
              </a:ext>
            </a:extLst>
          </p:cNvPr>
          <p:cNvSpPr/>
          <p:nvPr/>
        </p:nvSpPr>
        <p:spPr>
          <a:xfrm>
            <a:off x="4339522" y="4205927"/>
            <a:ext cx="194778" cy="166803"/>
          </a:xfrm>
          <a:prstGeom prst="noSmoking">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26" name="Donut 25">
            <a:extLst>
              <a:ext uri="{FF2B5EF4-FFF2-40B4-BE49-F238E27FC236}">
                <a16:creationId xmlns:a16="http://schemas.microsoft.com/office/drawing/2014/main" id="{495ED5D8-1E62-6B41-8D59-F926C087C88E}"/>
              </a:ext>
            </a:extLst>
          </p:cNvPr>
          <p:cNvSpPr/>
          <p:nvPr/>
        </p:nvSpPr>
        <p:spPr>
          <a:xfrm>
            <a:off x="3672517" y="4475706"/>
            <a:ext cx="184937" cy="184825"/>
          </a:xfrm>
          <a:prstGeom prst="donut">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Tree>
    <p:extLst>
      <p:ext uri="{BB962C8B-B14F-4D97-AF65-F5344CB8AC3E}">
        <p14:creationId xmlns:p14="http://schemas.microsoft.com/office/powerpoint/2010/main" val="3204601755"/>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E3054-5E71-0C43-894C-D4BA4E2A1643}"/>
              </a:ext>
            </a:extLst>
          </p:cNvPr>
          <p:cNvSpPr>
            <a:spLocks noGrp="1"/>
          </p:cNvSpPr>
          <p:nvPr>
            <p:ph type="title"/>
          </p:nvPr>
        </p:nvSpPr>
        <p:spPr/>
        <p:txBody>
          <a:bodyPr/>
          <a:lstStyle/>
          <a:p>
            <a:r>
              <a:rPr lang="en-US" dirty="0"/>
              <a:t>Limitations, Conclusion and Future Work </a:t>
            </a:r>
          </a:p>
        </p:txBody>
      </p:sp>
      <p:sp>
        <p:nvSpPr>
          <p:cNvPr id="3" name="Text Placeholder 2">
            <a:extLst>
              <a:ext uri="{FF2B5EF4-FFF2-40B4-BE49-F238E27FC236}">
                <a16:creationId xmlns:a16="http://schemas.microsoft.com/office/drawing/2014/main" id="{9823993D-7FB5-A348-AD28-82D713633F66}"/>
              </a:ext>
            </a:extLst>
          </p:cNvPr>
          <p:cNvSpPr>
            <a:spLocks noGrp="1"/>
          </p:cNvSpPr>
          <p:nvPr>
            <p:ph type="body" idx="1"/>
          </p:nvPr>
        </p:nvSpPr>
        <p:spPr/>
        <p:txBody>
          <a:bodyPr/>
          <a:lstStyle/>
          <a:p>
            <a:pPr marL="285750" indent="-285750" algn="l" rtl="0" eaLnBrk="1" fontAlgn="base" hangingPunct="1">
              <a:spcBef>
                <a:spcPts val="1200"/>
              </a:spcBef>
              <a:spcAft>
                <a:spcPct val="0"/>
              </a:spcAft>
              <a:buClr>
                <a:srgbClr val="C00000"/>
              </a:buClr>
              <a:buFont typeface="Arial" panose="020B0604020202020204" pitchFamily="34" charset="0"/>
              <a:buChar char="•"/>
            </a:pPr>
            <a:r>
              <a:rPr lang="en-US" dirty="0"/>
              <a:t>Generalizability : Lower number of samples</a:t>
            </a:r>
          </a:p>
          <a:p>
            <a:pPr marL="285750" indent="-285750" algn="l" rtl="0" eaLnBrk="1" fontAlgn="base" hangingPunct="1">
              <a:spcBef>
                <a:spcPts val="1200"/>
              </a:spcBef>
              <a:spcAft>
                <a:spcPct val="0"/>
              </a:spcAft>
              <a:buClr>
                <a:srgbClr val="C00000"/>
              </a:buClr>
              <a:buFont typeface="Arial" panose="020B0604020202020204" pitchFamily="34" charset="0"/>
              <a:buChar char="•"/>
            </a:pPr>
            <a:r>
              <a:rPr lang="en-US" dirty="0"/>
              <a:t>Replicating the same procedure on MIMIC II dataset</a:t>
            </a:r>
          </a:p>
          <a:p>
            <a:pPr marL="285750" indent="-285750" algn="l" rtl="0" eaLnBrk="1" fontAlgn="base" hangingPunct="1">
              <a:spcBef>
                <a:spcPts val="1200"/>
              </a:spcBef>
              <a:spcAft>
                <a:spcPct val="0"/>
              </a:spcAft>
              <a:buClr>
                <a:srgbClr val="C00000"/>
              </a:buClr>
              <a:buFont typeface="Arial" panose="020B0604020202020204" pitchFamily="34" charset="0"/>
              <a:buChar char="•"/>
            </a:pPr>
            <a:r>
              <a:rPr lang="en-US" dirty="0"/>
              <a:t>More flexibility in #states for different populations</a:t>
            </a:r>
          </a:p>
          <a:p>
            <a:pPr marL="285750" indent="-285750">
              <a:buClr>
                <a:srgbClr val="C00000"/>
              </a:buClr>
              <a:buFont typeface="Arial" panose="020B0604020202020204" pitchFamily="34" charset="0"/>
              <a:buChar char="•"/>
            </a:pPr>
            <a:r>
              <a:rPr lang="en-US" dirty="0"/>
              <a:t>Auxiliary information (e.g., demographics, socioeconomic status)</a:t>
            </a:r>
          </a:p>
          <a:p>
            <a:pPr marL="285750" indent="-285750">
              <a:buClr>
                <a:srgbClr val="C00000"/>
              </a:buClr>
              <a:buFont typeface="Arial" panose="020B0604020202020204" pitchFamily="34" charset="0"/>
              <a:buChar char="•"/>
            </a:pPr>
            <a:r>
              <a:rPr lang="en-US" dirty="0"/>
              <a:t>Enforcing Variability, constraints of learning</a:t>
            </a:r>
          </a:p>
          <a:p>
            <a:pPr marL="285750" indent="-285750">
              <a:buClr>
                <a:srgbClr val="C00000"/>
              </a:buClr>
              <a:buFont typeface="Arial" panose="020B0604020202020204" pitchFamily="34" charset="0"/>
              <a:buChar char="•"/>
            </a:pPr>
            <a:endParaRPr lang="en-US" dirty="0"/>
          </a:p>
          <a:p>
            <a:pPr marL="285750" indent="-285750" algn="l" rtl="0" eaLnBrk="1" fontAlgn="base" hangingPunct="1">
              <a:spcBef>
                <a:spcPts val="1200"/>
              </a:spcBef>
              <a:spcAft>
                <a:spcPct val="0"/>
              </a:spcAft>
              <a:buClr>
                <a:srgbClr val="C00000"/>
              </a:buClr>
              <a:buFont typeface="Arial" panose="020B0604020202020204" pitchFamily="34" charset="0"/>
              <a:buChar char="•"/>
            </a:pPr>
            <a:endParaRPr lang="en-US" dirty="0"/>
          </a:p>
        </p:txBody>
      </p:sp>
      <p:sp>
        <p:nvSpPr>
          <p:cNvPr id="4" name="Slide Number Placeholder 3">
            <a:extLst>
              <a:ext uri="{FF2B5EF4-FFF2-40B4-BE49-F238E27FC236}">
                <a16:creationId xmlns:a16="http://schemas.microsoft.com/office/drawing/2014/main" id="{1D7B345D-A286-C741-9944-7A2EEBBD215D}"/>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272556516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1697066" y="1158621"/>
            <a:ext cx="5788616" cy="1112108"/>
          </a:xfrm>
        </p:spPr>
        <p:txBody>
          <a:bodyPr/>
          <a:lstStyle/>
          <a:p>
            <a:r>
              <a:rPr lang="en-US" dirty="0"/>
              <a:t>Thank you!</a:t>
            </a:r>
          </a:p>
          <a:p>
            <a:pPr lvl="1"/>
            <a:r>
              <a:rPr lang="en-US" dirty="0"/>
              <a:t>Email me at: </a:t>
            </a:r>
            <a:r>
              <a:rPr lang="en-US" dirty="0" err="1"/>
              <a:t>msotood@emory.edu</a:t>
            </a:r>
            <a:endParaRPr lang="en-US" dirty="0"/>
          </a:p>
        </p:txBody>
      </p:sp>
    </p:spTree>
    <p:extLst>
      <p:ext uri="{BB962C8B-B14F-4D97-AF65-F5344CB8AC3E}">
        <p14:creationId xmlns:p14="http://schemas.microsoft.com/office/powerpoint/2010/main" val="12712436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Overlapping edge-continued"/>
          <p:cNvSpPr txBox="1">
            <a:spLocks noGrp="1"/>
          </p:cNvSpPr>
          <p:nvPr>
            <p:ph type="title"/>
          </p:nvPr>
        </p:nvSpPr>
        <p:spPr>
          <a:xfrm>
            <a:off x="547080" y="30228"/>
            <a:ext cx="6777732" cy="689420"/>
          </a:xfrm>
          <a:prstGeom prst="rect">
            <a:avLst/>
          </a:prstGeom>
        </p:spPr>
        <p:txBody>
          <a:bodyPr/>
          <a:lstStyle>
            <a:lvl1pPr defTabSz="484886">
              <a:defRPr sz="6640"/>
            </a:lvl1pPr>
          </a:lstStyle>
          <a:p>
            <a:r>
              <a:rPr lang="en-US" sz="2800" dirty="0"/>
              <a:t>Design choices-Non/Overlapping time windows</a:t>
            </a:r>
            <a:r>
              <a:rPr sz="2800" dirty="0"/>
              <a:t>-continued</a:t>
            </a:r>
          </a:p>
        </p:txBody>
      </p:sp>
      <p:pic>
        <p:nvPicPr>
          <p:cNvPr id="156" name="Screen Shot 2018-10-02 at 17.08.44.png" descr="Screen Shot 2018-10-02 at 17.08.44.png"/>
          <p:cNvPicPr>
            <a:picLocks noChangeAspect="1"/>
          </p:cNvPicPr>
          <p:nvPr/>
        </p:nvPicPr>
        <p:blipFill>
          <a:blip r:embed="rId2">
            <a:extLst/>
          </a:blip>
          <a:stretch>
            <a:fillRect/>
          </a:stretch>
        </p:blipFill>
        <p:spPr>
          <a:xfrm>
            <a:off x="547080" y="797199"/>
            <a:ext cx="8116472" cy="3695083"/>
          </a:xfrm>
          <a:prstGeom prst="rect">
            <a:avLst/>
          </a:prstGeom>
          <a:ln w="12700">
            <a:miter lim="400000"/>
          </a:ln>
        </p:spPr>
      </p:pic>
    </p:spTree>
    <p:extLst>
      <p:ext uri="{BB962C8B-B14F-4D97-AF65-F5344CB8AC3E}">
        <p14:creationId xmlns:p14="http://schemas.microsoft.com/office/powerpoint/2010/main" val="1682586154"/>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2" name="Overlapping edge - continued"/>
          <p:cNvSpPr txBox="1">
            <a:spLocks noGrp="1"/>
          </p:cNvSpPr>
          <p:nvPr>
            <p:ph type="title"/>
          </p:nvPr>
        </p:nvSpPr>
        <p:spPr>
          <a:xfrm>
            <a:off x="547080" y="30229"/>
            <a:ext cx="6777732" cy="689420"/>
          </a:xfrm>
          <a:prstGeom prst="rect">
            <a:avLst/>
          </a:prstGeom>
        </p:spPr>
        <p:txBody>
          <a:bodyPr/>
          <a:lstStyle>
            <a:lvl1pPr defTabSz="484886">
              <a:defRPr sz="6640"/>
            </a:lvl1pPr>
          </a:lstStyle>
          <a:p>
            <a:r>
              <a:rPr lang="en-US" sz="2800" dirty="0"/>
              <a:t>Design choices-Non/Overlapping time windows</a:t>
            </a:r>
            <a:r>
              <a:rPr sz="2800" dirty="0"/>
              <a:t>- continued</a:t>
            </a:r>
          </a:p>
        </p:txBody>
      </p:sp>
      <p:grpSp>
        <p:nvGrpSpPr>
          <p:cNvPr id="10" name="Group 9">
            <a:extLst>
              <a:ext uri="{FF2B5EF4-FFF2-40B4-BE49-F238E27FC236}">
                <a16:creationId xmlns:a16="http://schemas.microsoft.com/office/drawing/2014/main" id="{FE25B98D-9614-B443-A7D4-1E7F6071D89A}"/>
              </a:ext>
            </a:extLst>
          </p:cNvPr>
          <p:cNvGrpSpPr/>
          <p:nvPr/>
        </p:nvGrpSpPr>
        <p:grpSpPr>
          <a:xfrm>
            <a:off x="4796759" y="952711"/>
            <a:ext cx="4347241" cy="3699047"/>
            <a:chOff x="2247089" y="816524"/>
            <a:chExt cx="4347241" cy="3699047"/>
          </a:xfrm>
        </p:grpSpPr>
        <p:grpSp>
          <p:nvGrpSpPr>
            <p:cNvPr id="5" name="Group 4">
              <a:extLst>
                <a:ext uri="{FF2B5EF4-FFF2-40B4-BE49-F238E27FC236}">
                  <a16:creationId xmlns:a16="http://schemas.microsoft.com/office/drawing/2014/main" id="{7ED409D7-2473-8142-ABB8-B232DB2B8F5B}"/>
                </a:ext>
              </a:extLst>
            </p:cNvPr>
            <p:cNvGrpSpPr/>
            <p:nvPr/>
          </p:nvGrpSpPr>
          <p:grpSpPr>
            <a:xfrm>
              <a:off x="2247089" y="991126"/>
              <a:ext cx="4202350" cy="3278223"/>
              <a:chOff x="700391" y="1167319"/>
              <a:chExt cx="3599235" cy="2723746"/>
            </a:xfrm>
          </p:grpSpPr>
          <p:pic>
            <p:nvPicPr>
              <p:cNvPr id="153" name="Screen Shot 2018-10-02 at 17.06.47.png" descr="Screen Shot 2018-10-02 at 17.06.47.png"/>
              <p:cNvPicPr>
                <a:picLocks noChangeAspect="1"/>
              </p:cNvPicPr>
              <p:nvPr/>
            </p:nvPicPr>
            <p:blipFill rotWithShape="1">
              <a:blip r:embed="rId2">
                <a:extLst/>
              </a:blip>
              <a:srcRect l="1889" t="2954" r="53779" b="20905"/>
              <a:stretch/>
            </p:blipFill>
            <p:spPr>
              <a:xfrm>
                <a:off x="700391" y="1167319"/>
                <a:ext cx="3599235" cy="2723746"/>
              </a:xfrm>
              <a:prstGeom prst="rect">
                <a:avLst/>
              </a:prstGeom>
              <a:ln w="12700">
                <a:miter lim="400000"/>
              </a:ln>
            </p:spPr>
          </p:pic>
          <p:pic>
            <p:nvPicPr>
              <p:cNvPr id="3" name="Picture 2">
                <a:extLst>
                  <a:ext uri="{FF2B5EF4-FFF2-40B4-BE49-F238E27FC236}">
                    <a16:creationId xmlns:a16="http://schemas.microsoft.com/office/drawing/2014/main" id="{B7564AFB-6467-2B45-BE50-1080F1721E4E}"/>
                  </a:ext>
                </a:extLst>
              </p:cNvPr>
              <p:cNvPicPr>
                <a:picLocks noChangeAspect="1"/>
              </p:cNvPicPr>
              <p:nvPr/>
            </p:nvPicPr>
            <p:blipFill>
              <a:blip r:embed="rId3"/>
              <a:stretch>
                <a:fillRect/>
              </a:stretch>
            </p:blipFill>
            <p:spPr>
              <a:xfrm>
                <a:off x="1087313" y="1264595"/>
                <a:ext cx="3103124" cy="1167320"/>
              </a:xfrm>
              <a:prstGeom prst="rect">
                <a:avLst/>
              </a:prstGeom>
            </p:spPr>
          </p:pic>
        </p:grpSp>
        <p:sp>
          <p:nvSpPr>
            <p:cNvPr id="6" name="TextBox 5">
              <a:extLst>
                <a:ext uri="{FF2B5EF4-FFF2-40B4-BE49-F238E27FC236}">
                  <a16:creationId xmlns:a16="http://schemas.microsoft.com/office/drawing/2014/main" id="{A76510E0-D92F-B24E-86B1-D24F81368D35}"/>
                </a:ext>
              </a:extLst>
            </p:cNvPr>
            <p:cNvSpPr txBox="1"/>
            <p:nvPr/>
          </p:nvSpPr>
          <p:spPr>
            <a:xfrm>
              <a:off x="3732187" y="4023128"/>
              <a:ext cx="1498060" cy="492443"/>
            </a:xfrm>
            <a:prstGeom prst="rect">
              <a:avLst/>
            </a:prstGeom>
            <a:solidFill>
              <a:schemeClr val="bg1"/>
            </a:solidFill>
          </p:spPr>
          <p:txBody>
            <a:bodyPr wrap="square" rtlCol="0">
              <a:spAutoFit/>
            </a:bodyPr>
            <a:lstStyle/>
            <a:p>
              <a:r>
                <a:rPr lang="en-US" sz="1200" b="1" dirty="0"/>
                <a:t>Time frame index</a:t>
              </a:r>
            </a:p>
            <a:p>
              <a:endParaRPr lang="en-US" sz="1400" b="1" dirty="0"/>
            </a:p>
          </p:txBody>
        </p:sp>
        <p:sp>
          <p:nvSpPr>
            <p:cNvPr id="7" name="TextBox 6">
              <a:extLst>
                <a:ext uri="{FF2B5EF4-FFF2-40B4-BE49-F238E27FC236}">
                  <a16:creationId xmlns:a16="http://schemas.microsoft.com/office/drawing/2014/main" id="{40A3B1F3-EAAE-4443-B6B9-6CA88FB36077}"/>
                </a:ext>
              </a:extLst>
            </p:cNvPr>
            <p:cNvSpPr txBox="1"/>
            <p:nvPr/>
          </p:nvSpPr>
          <p:spPr>
            <a:xfrm>
              <a:off x="2698848" y="816524"/>
              <a:ext cx="3895482" cy="461665"/>
            </a:xfrm>
            <a:prstGeom prst="rect">
              <a:avLst/>
            </a:prstGeom>
            <a:solidFill>
              <a:schemeClr val="bg1"/>
            </a:solidFill>
          </p:spPr>
          <p:txBody>
            <a:bodyPr wrap="square" rtlCol="0">
              <a:spAutoFit/>
            </a:bodyPr>
            <a:lstStyle/>
            <a:p>
              <a:endParaRPr lang="en-US" dirty="0"/>
            </a:p>
          </p:txBody>
        </p:sp>
      </p:grpSp>
      <p:sp>
        <p:nvSpPr>
          <p:cNvPr id="8" name="TextBox 7">
            <a:extLst>
              <a:ext uri="{FF2B5EF4-FFF2-40B4-BE49-F238E27FC236}">
                <a16:creationId xmlns:a16="http://schemas.microsoft.com/office/drawing/2014/main" id="{3CE5865D-EB90-AC42-AA3C-6213C8D8C15C}"/>
              </a:ext>
            </a:extLst>
          </p:cNvPr>
          <p:cNvSpPr txBox="1"/>
          <p:nvPr/>
        </p:nvSpPr>
        <p:spPr>
          <a:xfrm>
            <a:off x="638695" y="2166259"/>
            <a:ext cx="3677056" cy="1200329"/>
          </a:xfrm>
          <a:prstGeom prst="rect">
            <a:avLst/>
          </a:prstGeom>
          <a:noFill/>
          <a:ln w="38100">
            <a:solidFill>
              <a:srgbClr val="C00000"/>
            </a:solidFill>
          </a:ln>
        </p:spPr>
        <p:txBody>
          <a:bodyPr wrap="square" rtlCol="0">
            <a:spAutoFit/>
          </a:bodyPr>
          <a:lstStyle/>
          <a:p>
            <a:r>
              <a:rPr lang="en-US" sz="1800" dirty="0"/>
              <a:t>Certainty of inferred state at each time window, averaged for all patients</a:t>
            </a:r>
          </a:p>
          <a:p>
            <a:endParaRPr lang="en-US" sz="1800" dirty="0"/>
          </a:p>
        </p:txBody>
      </p:sp>
      <p:sp>
        <p:nvSpPr>
          <p:cNvPr id="11" name="TextBox 10">
            <a:extLst>
              <a:ext uri="{FF2B5EF4-FFF2-40B4-BE49-F238E27FC236}">
                <a16:creationId xmlns:a16="http://schemas.microsoft.com/office/drawing/2014/main" id="{D8AC834C-69E4-A045-8175-C9B0E577DFA3}"/>
              </a:ext>
            </a:extLst>
          </p:cNvPr>
          <p:cNvSpPr txBox="1"/>
          <p:nvPr/>
        </p:nvSpPr>
        <p:spPr>
          <a:xfrm>
            <a:off x="5758775" y="2328250"/>
            <a:ext cx="2451802" cy="523220"/>
          </a:xfrm>
          <a:prstGeom prst="rect">
            <a:avLst/>
          </a:prstGeom>
          <a:noFill/>
        </p:spPr>
        <p:txBody>
          <a:bodyPr wrap="square" rtlCol="0">
            <a:spAutoFit/>
          </a:bodyPr>
          <a:lstStyle/>
          <a:p>
            <a:r>
              <a:rPr lang="en-US" sz="1400" dirty="0"/>
              <a:t>Overlapping time windows</a:t>
            </a:r>
          </a:p>
          <a:p>
            <a:endParaRPr lang="en-US" sz="1400" dirty="0"/>
          </a:p>
        </p:txBody>
      </p:sp>
      <p:sp>
        <p:nvSpPr>
          <p:cNvPr id="14" name="TextBox 13">
            <a:extLst>
              <a:ext uri="{FF2B5EF4-FFF2-40B4-BE49-F238E27FC236}">
                <a16:creationId xmlns:a16="http://schemas.microsoft.com/office/drawing/2014/main" id="{EDD3F78E-5684-C34F-876F-6E345811327E}"/>
              </a:ext>
            </a:extLst>
          </p:cNvPr>
          <p:cNvSpPr txBox="1"/>
          <p:nvPr/>
        </p:nvSpPr>
        <p:spPr>
          <a:xfrm>
            <a:off x="5758775" y="1260487"/>
            <a:ext cx="2759412" cy="307777"/>
          </a:xfrm>
          <a:prstGeom prst="rect">
            <a:avLst/>
          </a:prstGeom>
          <a:noFill/>
        </p:spPr>
        <p:txBody>
          <a:bodyPr wrap="square" rtlCol="0">
            <a:spAutoFit/>
          </a:bodyPr>
          <a:lstStyle/>
          <a:p>
            <a:r>
              <a:rPr lang="en-US" sz="1400" dirty="0"/>
              <a:t>Non overlapping time windows</a:t>
            </a:r>
          </a:p>
        </p:txBody>
      </p:sp>
    </p:spTree>
    <p:extLst>
      <p:ext uri="{BB962C8B-B14F-4D97-AF65-F5344CB8AC3E}">
        <p14:creationId xmlns:p14="http://schemas.microsoft.com/office/powerpoint/2010/main" val="225959391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Motivation"/>
          <p:cNvSpPr txBox="1">
            <a:spLocks noGrp="1"/>
          </p:cNvSpPr>
          <p:nvPr>
            <p:ph type="title"/>
          </p:nvPr>
        </p:nvSpPr>
        <p:spPr>
          <a:xfrm>
            <a:off x="547080" y="412381"/>
            <a:ext cx="6777732" cy="307264"/>
          </a:xfrm>
          <a:prstGeom prst="rect">
            <a:avLst/>
          </a:prstGeom>
        </p:spPr>
        <p:txBody>
          <a:bodyPr/>
          <a:lstStyle/>
          <a:p>
            <a:pPr marL="182820" indent="-182820" defTabSz="240277">
              <a:spcBef>
                <a:spcPts val="1687"/>
              </a:spcBef>
              <a:defRPr sz="2496"/>
            </a:pPr>
            <a:r>
              <a:rPr lang="en-US" dirty="0"/>
              <a:t>Importance of Length of Stay Prediction</a:t>
            </a:r>
          </a:p>
        </p:txBody>
      </p:sp>
      <p:sp>
        <p:nvSpPr>
          <p:cNvPr id="124" name="Length of stay significance…"/>
          <p:cNvSpPr txBox="1">
            <a:spLocks noGrp="1"/>
          </p:cNvSpPr>
          <p:nvPr>
            <p:ph type="body" idx="1"/>
          </p:nvPr>
        </p:nvSpPr>
        <p:spPr>
          <a:xfrm>
            <a:off x="547080" y="1257249"/>
            <a:ext cx="6704112" cy="1782782"/>
          </a:xfrm>
          <a:prstGeom prst="rect">
            <a:avLst/>
          </a:prstGeom>
        </p:spPr>
        <p:txBody>
          <a:bodyPr/>
          <a:lstStyle/>
          <a:p>
            <a:pPr marL="365640" lvl="1" indent="-182820" defTabSz="240277">
              <a:spcBef>
                <a:spcPts val="1687"/>
              </a:spcBef>
              <a:defRPr sz="2496"/>
            </a:pPr>
            <a:r>
              <a:rPr sz="2000" dirty="0">
                <a:solidFill>
                  <a:schemeClr val="tx1"/>
                </a:solidFill>
              </a:rPr>
              <a:t>Intervention to prevent adverse outcomes</a:t>
            </a:r>
          </a:p>
          <a:p>
            <a:pPr marL="365640" lvl="1" indent="-182820" defTabSz="240277">
              <a:spcBef>
                <a:spcPts val="1687"/>
              </a:spcBef>
              <a:defRPr sz="2496"/>
            </a:pPr>
            <a:r>
              <a:rPr sz="2000" dirty="0">
                <a:solidFill>
                  <a:schemeClr val="tx1"/>
                </a:solidFill>
              </a:rPr>
              <a:t>Optimization of resource allocation </a:t>
            </a:r>
            <a:r>
              <a:rPr lang="en-US" sz="2000" dirty="0">
                <a:solidFill>
                  <a:schemeClr val="tx1"/>
                </a:solidFill>
              </a:rPr>
              <a:t>and staff</a:t>
            </a:r>
          </a:p>
          <a:p>
            <a:pPr marL="365640" lvl="1" indent="-182820" defTabSz="240277">
              <a:spcBef>
                <a:spcPts val="1687"/>
              </a:spcBef>
              <a:defRPr sz="2496"/>
            </a:pPr>
            <a:r>
              <a:rPr sz="2000" dirty="0">
                <a:solidFill>
                  <a:schemeClr val="tx1"/>
                </a:solidFill>
              </a:rPr>
              <a:t>Improving patients</a:t>
            </a:r>
            <a:r>
              <a:rPr lang="en-US" sz="2000" dirty="0">
                <a:solidFill>
                  <a:schemeClr val="tx1"/>
                </a:solidFill>
              </a:rPr>
              <a:t>'</a:t>
            </a:r>
            <a:r>
              <a:rPr sz="2000" dirty="0">
                <a:solidFill>
                  <a:schemeClr val="tx1"/>
                </a:solidFill>
              </a:rPr>
              <a:t> satisfaction</a:t>
            </a:r>
            <a:r>
              <a:rPr lang="en-US" sz="2000" dirty="0">
                <a:solidFill>
                  <a:schemeClr val="tx1"/>
                </a:solidFill>
              </a:rPr>
              <a:t> and hospitals’ reputation</a:t>
            </a:r>
          </a:p>
          <a:p>
            <a:pPr marL="365640" lvl="1" indent="-182820" defTabSz="240277">
              <a:spcBef>
                <a:spcPts val="1687"/>
              </a:spcBef>
              <a:defRPr sz="2496"/>
            </a:pPr>
            <a:endParaRPr sz="2000" i="1" dirty="0">
              <a:solidFill>
                <a:schemeClr val="tx1"/>
              </a:solidFill>
            </a:endParaRPr>
          </a:p>
        </p:txBody>
      </p:sp>
      <p:graphicFrame>
        <p:nvGraphicFramePr>
          <p:cNvPr id="3" name="Table 2">
            <a:extLst>
              <a:ext uri="{FF2B5EF4-FFF2-40B4-BE49-F238E27FC236}">
                <a16:creationId xmlns:a16="http://schemas.microsoft.com/office/drawing/2014/main" id="{DDFA49FB-B9F3-044E-816D-AB492FF2D28D}"/>
              </a:ext>
            </a:extLst>
          </p:cNvPr>
          <p:cNvGraphicFramePr>
            <a:graphicFrameLocks noGrp="1"/>
          </p:cNvGraphicFramePr>
          <p:nvPr>
            <p:extLst>
              <p:ext uri="{D42A27DB-BD31-4B8C-83A1-F6EECF244321}">
                <p14:modId xmlns:p14="http://schemas.microsoft.com/office/powerpoint/2010/main" val="3896078038"/>
              </p:ext>
            </p:extLst>
          </p:nvPr>
        </p:nvGraphicFramePr>
        <p:xfrm>
          <a:off x="1017538" y="2922107"/>
          <a:ext cx="7023964" cy="1073526"/>
        </p:xfrm>
        <a:graphic>
          <a:graphicData uri="http://schemas.openxmlformats.org/drawingml/2006/table">
            <a:tbl>
              <a:tblPr firstRow="1" bandRow="1">
                <a:tableStyleId>{5C22544A-7EE6-4342-B048-85BDC9FD1C3A}</a:tableStyleId>
              </a:tblPr>
              <a:tblGrid>
                <a:gridCol w="1755991">
                  <a:extLst>
                    <a:ext uri="{9D8B030D-6E8A-4147-A177-3AD203B41FA5}">
                      <a16:colId xmlns:a16="http://schemas.microsoft.com/office/drawing/2014/main" val="1209431202"/>
                    </a:ext>
                  </a:extLst>
                </a:gridCol>
                <a:gridCol w="1755991">
                  <a:extLst>
                    <a:ext uri="{9D8B030D-6E8A-4147-A177-3AD203B41FA5}">
                      <a16:colId xmlns:a16="http://schemas.microsoft.com/office/drawing/2014/main" val="1499619467"/>
                    </a:ext>
                  </a:extLst>
                </a:gridCol>
                <a:gridCol w="1755991">
                  <a:extLst>
                    <a:ext uri="{9D8B030D-6E8A-4147-A177-3AD203B41FA5}">
                      <a16:colId xmlns:a16="http://schemas.microsoft.com/office/drawing/2014/main" val="1842209623"/>
                    </a:ext>
                  </a:extLst>
                </a:gridCol>
                <a:gridCol w="1755991">
                  <a:extLst>
                    <a:ext uri="{9D8B030D-6E8A-4147-A177-3AD203B41FA5}">
                      <a16:colId xmlns:a16="http://schemas.microsoft.com/office/drawing/2014/main" val="1903629612"/>
                    </a:ext>
                  </a:extLst>
                </a:gridCol>
              </a:tblGrid>
              <a:tr h="536763">
                <a:tc>
                  <a:txBody>
                    <a:bodyPr/>
                    <a:lstStyle/>
                    <a:p>
                      <a:r>
                        <a:rPr lang="en-US" dirty="0"/>
                        <a:t>Class</a:t>
                      </a:r>
                    </a:p>
                  </a:txBody>
                  <a:tcPr/>
                </a:tc>
                <a:tc>
                  <a:txBody>
                    <a:bodyPr/>
                    <a:lstStyle/>
                    <a:p>
                      <a:r>
                        <a:rPr lang="en-US" dirty="0"/>
                        <a:t> &lt; 48 Hours</a:t>
                      </a:r>
                    </a:p>
                  </a:txBody>
                  <a:tcPr/>
                </a:tc>
                <a:tc>
                  <a:txBody>
                    <a:bodyPr/>
                    <a:lstStyle/>
                    <a:p>
                      <a:r>
                        <a:rPr lang="en-US" dirty="0"/>
                        <a:t>2-5 days</a:t>
                      </a:r>
                    </a:p>
                  </a:txBody>
                  <a:tcPr/>
                </a:tc>
                <a:tc>
                  <a:txBody>
                    <a:bodyPr/>
                    <a:lstStyle/>
                    <a:p>
                      <a:r>
                        <a:rPr lang="en-US" dirty="0"/>
                        <a:t>&gt; 5 days</a:t>
                      </a:r>
                    </a:p>
                  </a:txBody>
                  <a:tcPr/>
                </a:tc>
                <a:extLst>
                  <a:ext uri="{0D108BD9-81ED-4DB2-BD59-A6C34878D82A}">
                    <a16:rowId xmlns:a16="http://schemas.microsoft.com/office/drawing/2014/main" val="899681869"/>
                  </a:ext>
                </a:extLst>
              </a:tr>
              <a:tr h="536763">
                <a:tc>
                  <a:txBody>
                    <a:bodyPr/>
                    <a:lstStyle/>
                    <a:p>
                      <a:r>
                        <a:rPr lang="en-US" dirty="0"/>
                        <a:t>Accuracy </a:t>
                      </a:r>
                    </a:p>
                  </a:txBody>
                  <a:tcPr/>
                </a:tc>
                <a:tc>
                  <a:txBody>
                    <a:bodyPr/>
                    <a:lstStyle/>
                    <a:p>
                      <a:r>
                        <a:rPr lang="en-US" dirty="0"/>
                        <a:t>53.1 %</a:t>
                      </a:r>
                    </a:p>
                  </a:txBody>
                  <a:tcPr/>
                </a:tc>
                <a:tc>
                  <a:txBody>
                    <a:bodyPr/>
                    <a:lstStyle/>
                    <a:p>
                      <a:r>
                        <a:rPr lang="en-US" dirty="0"/>
                        <a:t>59.8 %</a:t>
                      </a:r>
                    </a:p>
                  </a:txBody>
                  <a:tcPr/>
                </a:tc>
                <a:tc>
                  <a:txBody>
                    <a:bodyPr/>
                    <a:lstStyle/>
                    <a:p>
                      <a:r>
                        <a:rPr lang="en-US" dirty="0"/>
                        <a:t>31.1 %</a:t>
                      </a:r>
                    </a:p>
                  </a:txBody>
                  <a:tcPr/>
                </a:tc>
                <a:extLst>
                  <a:ext uri="{0D108BD9-81ED-4DB2-BD59-A6C34878D82A}">
                    <a16:rowId xmlns:a16="http://schemas.microsoft.com/office/drawing/2014/main" val="1776422370"/>
                  </a:ext>
                </a:extLst>
              </a:tr>
            </a:tbl>
          </a:graphicData>
        </a:graphic>
      </p:graphicFrame>
      <p:sp>
        <p:nvSpPr>
          <p:cNvPr id="4" name="TextBox 3">
            <a:extLst>
              <a:ext uri="{FF2B5EF4-FFF2-40B4-BE49-F238E27FC236}">
                <a16:creationId xmlns:a16="http://schemas.microsoft.com/office/drawing/2014/main" id="{88306C5A-91DB-1149-82E2-EE8872FE7BA2}"/>
              </a:ext>
            </a:extLst>
          </p:cNvPr>
          <p:cNvSpPr txBox="1"/>
          <p:nvPr/>
        </p:nvSpPr>
        <p:spPr>
          <a:xfrm>
            <a:off x="1017538" y="4057484"/>
            <a:ext cx="7130730" cy="338554"/>
          </a:xfrm>
          <a:prstGeom prst="rect">
            <a:avLst/>
          </a:prstGeom>
          <a:noFill/>
        </p:spPr>
        <p:txBody>
          <a:bodyPr wrap="square" rtlCol="0">
            <a:spAutoFit/>
          </a:bodyPr>
          <a:lstStyle/>
          <a:p>
            <a:r>
              <a:rPr lang="en-US" sz="800" dirty="0"/>
              <a:t>Adapted with changes from :  Nassar Jr AP, Caruso P. ICU physicians are unable to accurately predict length of stay at admission: a prospective study. International Journal for Quality in Health Care. 2015;28(1):99–103.</a:t>
            </a:r>
          </a:p>
        </p:txBody>
      </p:sp>
      <p:pic>
        <p:nvPicPr>
          <p:cNvPr id="6" name="Picture 5">
            <a:extLst>
              <a:ext uri="{FF2B5EF4-FFF2-40B4-BE49-F238E27FC236}">
                <a16:creationId xmlns:a16="http://schemas.microsoft.com/office/drawing/2014/main" id="{A7273F2D-6DE0-9A46-8DA7-AD5CB6C64A0B}"/>
              </a:ext>
            </a:extLst>
          </p:cNvPr>
          <p:cNvPicPr>
            <a:picLocks noChangeAspect="1"/>
          </p:cNvPicPr>
          <p:nvPr/>
        </p:nvPicPr>
        <p:blipFill>
          <a:blip r:embed="rId3"/>
          <a:stretch>
            <a:fillRect/>
          </a:stretch>
        </p:blipFill>
        <p:spPr>
          <a:xfrm>
            <a:off x="7324812" y="871791"/>
            <a:ext cx="1819188" cy="1819188"/>
          </a:xfrm>
          <a:prstGeom prst="rect">
            <a:avLst/>
          </a:prstGeom>
        </p:spPr>
      </p:pic>
    </p:spTree>
    <p:extLst>
      <p:ext uri="{BB962C8B-B14F-4D97-AF65-F5344CB8AC3E}">
        <p14:creationId xmlns:p14="http://schemas.microsoft.com/office/powerpoint/2010/main" val="2808934647"/>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44017D-FDA8-464B-9B67-6C9EA66C43C1}"/>
              </a:ext>
            </a:extLst>
          </p:cNvPr>
          <p:cNvSpPr>
            <a:spLocks noGrp="1"/>
          </p:cNvSpPr>
          <p:nvPr>
            <p:ph type="title"/>
          </p:nvPr>
        </p:nvSpPr>
        <p:spPr>
          <a:xfrm>
            <a:off x="547080" y="0"/>
            <a:ext cx="6777732" cy="719645"/>
          </a:xfrm>
        </p:spPr>
        <p:txBody>
          <a:bodyPr/>
          <a:lstStyle/>
          <a:p>
            <a:r>
              <a:rPr lang="en-US" dirty="0"/>
              <a:t>Motivation, The case for HMM</a:t>
            </a:r>
          </a:p>
        </p:txBody>
      </p:sp>
      <p:sp>
        <p:nvSpPr>
          <p:cNvPr id="3" name="Text Placeholder 2">
            <a:extLst>
              <a:ext uri="{FF2B5EF4-FFF2-40B4-BE49-F238E27FC236}">
                <a16:creationId xmlns:a16="http://schemas.microsoft.com/office/drawing/2014/main" id="{DAA9005A-DA30-FD44-970F-2F32B71B88DC}"/>
              </a:ext>
            </a:extLst>
          </p:cNvPr>
          <p:cNvSpPr>
            <a:spLocks noGrp="1"/>
          </p:cNvSpPr>
          <p:nvPr>
            <p:ph type="body" idx="1"/>
          </p:nvPr>
        </p:nvSpPr>
        <p:spPr>
          <a:xfrm>
            <a:off x="547080" y="818147"/>
            <a:ext cx="6363859" cy="3587164"/>
          </a:xfrm>
        </p:spPr>
        <p:txBody>
          <a:bodyPr/>
          <a:lstStyle/>
          <a:p>
            <a:pPr marL="285750" indent="-285750" defTabSz="240277">
              <a:spcBef>
                <a:spcPts val="1687"/>
              </a:spcBef>
              <a:buClr>
                <a:srgbClr val="C00000"/>
              </a:buClr>
              <a:buFont typeface="Arial" panose="020B0604020202020204" pitchFamily="34" charset="0"/>
              <a:buChar char="•"/>
              <a:defRPr sz="2496"/>
            </a:pPr>
            <a:endParaRPr lang="en-US" sz="1600" i="1" dirty="0"/>
          </a:p>
          <a:p>
            <a:pPr marL="342900" indent="-342900" defTabSz="240277">
              <a:spcBef>
                <a:spcPts val="1687"/>
              </a:spcBef>
              <a:buClr>
                <a:srgbClr val="C00000"/>
              </a:buClr>
              <a:buFont typeface="Arial" panose="020B0604020202020204" pitchFamily="34" charset="0"/>
              <a:buChar char="•"/>
              <a:defRPr sz="2496"/>
            </a:pPr>
            <a:r>
              <a:rPr lang="en-US" sz="2000" dirty="0"/>
              <a:t>Regression </a:t>
            </a:r>
            <a:r>
              <a:rPr lang="en-US" sz="2000" dirty="0">
                <a:sym typeface="Wingdings" pitchFamily="2" charset="2"/>
              </a:rPr>
              <a:t> more precise</a:t>
            </a:r>
            <a:endParaRPr lang="en-US" sz="2000" dirty="0"/>
          </a:p>
          <a:p>
            <a:pPr marL="342900" indent="-342900" defTabSz="240277">
              <a:spcBef>
                <a:spcPts val="1687"/>
              </a:spcBef>
              <a:buClr>
                <a:srgbClr val="C00000"/>
              </a:buClr>
              <a:buFont typeface="Arial" panose="020B0604020202020204" pitchFamily="34" charset="0"/>
              <a:buChar char="•"/>
              <a:defRPr sz="2496"/>
            </a:pPr>
            <a:r>
              <a:rPr lang="en-US" sz="2000" dirty="0"/>
              <a:t>Dynamics of physiological signals </a:t>
            </a:r>
          </a:p>
          <a:p>
            <a:pPr marL="342900" indent="-342900" defTabSz="240277">
              <a:spcBef>
                <a:spcPts val="1687"/>
              </a:spcBef>
              <a:buClr>
                <a:srgbClr val="C00000"/>
              </a:buClr>
              <a:buFont typeface="Arial" panose="020B0604020202020204" pitchFamily="34" charset="0"/>
              <a:buChar char="•"/>
              <a:defRPr sz="2496"/>
            </a:pPr>
            <a:r>
              <a:rPr lang="en-US" sz="2000" dirty="0"/>
              <a:t>States interpretability</a:t>
            </a:r>
            <a:endParaRPr lang="en-US" sz="1400" dirty="0"/>
          </a:p>
        </p:txBody>
      </p:sp>
      <p:sp>
        <p:nvSpPr>
          <p:cNvPr id="4" name="Slide Number Placeholder 3">
            <a:extLst>
              <a:ext uri="{FF2B5EF4-FFF2-40B4-BE49-F238E27FC236}">
                <a16:creationId xmlns:a16="http://schemas.microsoft.com/office/drawing/2014/main" id="{5FA2B739-5366-3F42-8CE0-773697AE04B5}"/>
              </a:ext>
            </a:extLst>
          </p:cNvPr>
          <p:cNvSpPr>
            <a:spLocks noGrp="1"/>
          </p:cNvSpPr>
          <p:nvPr>
            <p:ph type="sldNum" sz="quarter" idx="2"/>
          </p:nvPr>
        </p:nvSpPr>
        <p:spPr/>
        <p:txBody>
          <a:bodyPr/>
          <a:lstStyle/>
          <a:p>
            <a:fld id="{86CB4B4D-7CA3-9044-876B-883B54F8677D}" type="slidenum">
              <a:rPr lang="en-US" smtClean="0"/>
              <a:t>3</a:t>
            </a:fld>
            <a:endParaRPr lang="en-US"/>
          </a:p>
        </p:txBody>
      </p:sp>
      <p:sp>
        <p:nvSpPr>
          <p:cNvPr id="8" name="TextBox 7">
            <a:extLst>
              <a:ext uri="{FF2B5EF4-FFF2-40B4-BE49-F238E27FC236}">
                <a16:creationId xmlns:a16="http://schemas.microsoft.com/office/drawing/2014/main" id="{180A7C28-A4C7-974C-8D28-759DE03CB472}"/>
              </a:ext>
            </a:extLst>
          </p:cNvPr>
          <p:cNvSpPr txBox="1"/>
          <p:nvPr/>
        </p:nvSpPr>
        <p:spPr>
          <a:xfrm>
            <a:off x="4608576" y="1463040"/>
            <a:ext cx="184731" cy="461665"/>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10416857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 name="Properties of dataset"/>
          <p:cNvSpPr txBox="1">
            <a:spLocks noGrp="1"/>
          </p:cNvSpPr>
          <p:nvPr>
            <p:ph type="title"/>
          </p:nvPr>
        </p:nvSpPr>
        <p:spPr>
          <a:xfrm>
            <a:off x="740521" y="366382"/>
            <a:ext cx="5853410" cy="320088"/>
          </a:xfrm>
          <a:prstGeom prst="rect">
            <a:avLst/>
          </a:prstGeom>
        </p:spPr>
        <p:txBody>
          <a:bodyPr/>
          <a:lstStyle/>
          <a:p>
            <a:r>
              <a:rPr lang="en-US" dirty="0"/>
              <a:t>Dataset : Physionet2012 Challenge</a:t>
            </a:r>
            <a:endParaRPr dirty="0"/>
          </a:p>
        </p:txBody>
      </p:sp>
      <p:sp>
        <p:nvSpPr>
          <p:cNvPr id="130" name="4000 patients…"/>
          <p:cNvSpPr txBox="1">
            <a:spLocks noGrp="1"/>
          </p:cNvSpPr>
          <p:nvPr>
            <p:ph type="body" idx="1"/>
          </p:nvPr>
        </p:nvSpPr>
        <p:spPr>
          <a:xfrm>
            <a:off x="740521" y="844902"/>
            <a:ext cx="8570562" cy="3672965"/>
          </a:xfrm>
          <a:prstGeom prst="rect">
            <a:avLst/>
          </a:prstGeom>
        </p:spPr>
        <p:txBody>
          <a:bodyPr/>
          <a:lstStyle/>
          <a:p>
            <a:pPr marL="285750" indent="-285750">
              <a:buClr>
                <a:srgbClr val="C00000"/>
              </a:buClr>
              <a:buFont typeface="Arial" panose="020B0604020202020204" pitchFamily="34" charset="0"/>
              <a:buChar char="•"/>
            </a:pPr>
            <a:r>
              <a:rPr lang="en-US" b="1" dirty="0">
                <a:solidFill>
                  <a:schemeClr val="tx1"/>
                </a:solidFill>
              </a:rPr>
              <a:t>Demographics</a:t>
            </a:r>
            <a:r>
              <a:rPr lang="en-US" dirty="0">
                <a:solidFill>
                  <a:schemeClr val="tx1"/>
                </a:solidFill>
              </a:rPr>
              <a:t> </a:t>
            </a:r>
          </a:p>
          <a:p>
            <a:pPr marL="285750" indent="-285750">
              <a:buClr>
                <a:srgbClr val="C00000"/>
              </a:buClr>
              <a:buFont typeface="Arial" panose="020B0604020202020204" pitchFamily="34" charset="0"/>
              <a:buChar char="•"/>
            </a:pPr>
            <a:r>
              <a:rPr lang="en-US" b="1" dirty="0">
                <a:solidFill>
                  <a:schemeClr val="tx1"/>
                </a:solidFill>
              </a:rPr>
              <a:t>37</a:t>
            </a:r>
            <a:r>
              <a:rPr lang="en-US" dirty="0">
                <a:solidFill>
                  <a:schemeClr val="tx1"/>
                </a:solidFill>
              </a:rPr>
              <a:t> physiological measurements </a:t>
            </a:r>
          </a:p>
          <a:p>
            <a:pPr marL="285750" indent="-285750">
              <a:buClr>
                <a:srgbClr val="C00000"/>
              </a:buClr>
              <a:buFont typeface="Arial" panose="020B0604020202020204" pitchFamily="34" charset="0"/>
              <a:buChar char="•"/>
            </a:pPr>
            <a:r>
              <a:rPr lang="en-US" b="1" dirty="0">
                <a:solidFill>
                  <a:schemeClr val="tx1"/>
                </a:solidFill>
              </a:rPr>
              <a:t>4000</a:t>
            </a:r>
            <a:r>
              <a:rPr lang="en-US" dirty="0">
                <a:solidFill>
                  <a:schemeClr val="tx1"/>
                </a:solidFill>
              </a:rPr>
              <a:t> patients </a:t>
            </a:r>
          </a:p>
          <a:p>
            <a:pPr marL="285750" indent="-285750">
              <a:buClr>
                <a:srgbClr val="C00000"/>
              </a:buClr>
              <a:buFont typeface="Arial" panose="020B0604020202020204" pitchFamily="34" charset="0"/>
              <a:buChar char="•"/>
            </a:pPr>
            <a:r>
              <a:rPr lang="en-US" b="1" dirty="0">
                <a:solidFill>
                  <a:schemeClr val="tx1"/>
                </a:solidFill>
              </a:rPr>
              <a:t>48</a:t>
            </a:r>
            <a:r>
              <a:rPr lang="en-US" dirty="0">
                <a:solidFill>
                  <a:schemeClr val="tx1"/>
                </a:solidFill>
              </a:rPr>
              <a:t> </a:t>
            </a:r>
            <a:r>
              <a:rPr lang="en-US" b="1" dirty="0">
                <a:solidFill>
                  <a:schemeClr val="tx1"/>
                </a:solidFill>
              </a:rPr>
              <a:t>hours</a:t>
            </a:r>
            <a:r>
              <a:rPr lang="en-US" dirty="0">
                <a:solidFill>
                  <a:schemeClr val="tx1"/>
                </a:solidFill>
              </a:rPr>
              <a:t> after ICU admission</a:t>
            </a:r>
          </a:p>
          <a:p>
            <a:pPr marL="285750" indent="-285750">
              <a:buClr>
                <a:srgbClr val="C00000"/>
              </a:buClr>
              <a:buFont typeface="Arial" panose="020B0604020202020204" pitchFamily="34" charset="0"/>
              <a:buChar char="•"/>
            </a:pPr>
            <a:r>
              <a:rPr lang="en-US" b="1" dirty="0"/>
              <a:t>Publicly</a:t>
            </a:r>
            <a:r>
              <a:rPr lang="en-US" dirty="0"/>
              <a:t> available, hassle free, </a:t>
            </a:r>
            <a:r>
              <a:rPr lang="en-US" b="1" dirty="0"/>
              <a:t>reproducible</a:t>
            </a:r>
            <a:r>
              <a:rPr lang="en-US" dirty="0"/>
              <a:t> </a:t>
            </a:r>
          </a:p>
          <a:p>
            <a:pPr marL="285750" indent="-285750">
              <a:buClr>
                <a:srgbClr val="C00000"/>
              </a:buClr>
              <a:buFont typeface="Arial" panose="020B0604020202020204" pitchFamily="34" charset="0"/>
              <a:buChar char="•"/>
            </a:pPr>
            <a:r>
              <a:rPr lang="en-US" dirty="0"/>
              <a:t>Higher</a:t>
            </a:r>
            <a:r>
              <a:rPr lang="en-US" b="1" dirty="0"/>
              <a:t> availability </a:t>
            </a:r>
            <a:r>
              <a:rPr lang="en-US" dirty="0"/>
              <a:t>for</a:t>
            </a:r>
            <a:r>
              <a:rPr lang="en-US" b="1" dirty="0"/>
              <a:t> comparison</a:t>
            </a:r>
          </a:p>
          <a:p>
            <a:pPr marL="285750" indent="-285750">
              <a:buClr>
                <a:srgbClr val="C00000"/>
              </a:buClr>
              <a:buFont typeface="Arial" panose="020B0604020202020204" pitchFamily="34" charset="0"/>
              <a:buChar char="•"/>
            </a:pPr>
            <a:r>
              <a:rPr lang="en-US" dirty="0"/>
              <a:t>Sufficient size for </a:t>
            </a:r>
            <a:r>
              <a:rPr lang="en-US" b="1" dirty="0"/>
              <a:t>learning</a:t>
            </a:r>
            <a:r>
              <a:rPr lang="en-US" dirty="0"/>
              <a:t>, realistic for </a:t>
            </a:r>
            <a:r>
              <a:rPr lang="en-US" b="1" dirty="0"/>
              <a:t>practical</a:t>
            </a:r>
            <a:r>
              <a:rPr lang="en-US" dirty="0"/>
              <a:t> purpose</a:t>
            </a:r>
            <a:endParaRPr lang="en-US" i="1" dirty="0"/>
          </a:p>
          <a:p>
            <a:pPr>
              <a:buClr>
                <a:srgbClr val="C00000"/>
              </a:buClr>
            </a:pPr>
            <a:endParaRPr lang="en-US" i="1" dirty="0"/>
          </a:p>
          <a:p>
            <a:pPr>
              <a:buClr>
                <a:srgbClr val="C00000"/>
              </a:buClr>
            </a:pPr>
            <a:endParaRPr lang="en-US" i="1" dirty="0"/>
          </a:p>
        </p:txBody>
      </p:sp>
      <p:pic>
        <p:nvPicPr>
          <p:cNvPr id="3" name="Picture 2">
            <a:extLst>
              <a:ext uri="{FF2B5EF4-FFF2-40B4-BE49-F238E27FC236}">
                <a16:creationId xmlns:a16="http://schemas.microsoft.com/office/drawing/2014/main" id="{E7D19E22-8BF5-4A4B-AAFF-D047BE177FAB}"/>
              </a:ext>
            </a:extLst>
          </p:cNvPr>
          <p:cNvPicPr>
            <a:picLocks noChangeAspect="1"/>
          </p:cNvPicPr>
          <p:nvPr/>
        </p:nvPicPr>
        <p:blipFill>
          <a:blip r:embed="rId3"/>
          <a:stretch>
            <a:fillRect/>
          </a:stretch>
        </p:blipFill>
        <p:spPr>
          <a:xfrm>
            <a:off x="5093208" y="3772793"/>
            <a:ext cx="3768982" cy="903506"/>
          </a:xfrm>
          <a:prstGeom prst="rect">
            <a:avLst/>
          </a:prstGeom>
        </p:spPr>
      </p:pic>
      <p:sp>
        <p:nvSpPr>
          <p:cNvPr id="4" name="TextBox 3">
            <a:extLst>
              <a:ext uri="{FF2B5EF4-FFF2-40B4-BE49-F238E27FC236}">
                <a16:creationId xmlns:a16="http://schemas.microsoft.com/office/drawing/2014/main" id="{1A3027E6-3AC5-CC4F-9F1E-929B756A1E21}"/>
              </a:ext>
            </a:extLst>
          </p:cNvPr>
          <p:cNvSpPr txBox="1"/>
          <p:nvPr/>
        </p:nvSpPr>
        <p:spPr>
          <a:xfrm>
            <a:off x="6593931" y="4517867"/>
            <a:ext cx="5659655" cy="215444"/>
          </a:xfrm>
          <a:prstGeom prst="rect">
            <a:avLst/>
          </a:prstGeom>
          <a:noFill/>
        </p:spPr>
        <p:txBody>
          <a:bodyPr wrap="square" rtlCol="0">
            <a:spAutoFit/>
          </a:bodyPr>
          <a:lstStyle/>
          <a:p>
            <a:r>
              <a:rPr lang="en-US" sz="800" dirty="0"/>
              <a:t>https://</a:t>
            </a:r>
            <a:r>
              <a:rPr lang="en-US" sz="800" dirty="0" err="1"/>
              <a:t>physionet.org</a:t>
            </a:r>
            <a:r>
              <a:rPr lang="en-US" sz="800" dirty="0"/>
              <a:t>/challenge/2012/</a:t>
            </a:r>
          </a:p>
        </p:txBody>
      </p:sp>
      <p:pic>
        <p:nvPicPr>
          <p:cNvPr id="6" name="Picture 5">
            <a:extLst>
              <a:ext uri="{FF2B5EF4-FFF2-40B4-BE49-F238E27FC236}">
                <a16:creationId xmlns:a16="http://schemas.microsoft.com/office/drawing/2014/main" id="{7D111934-592E-1D42-BD82-298F02D563A6}"/>
              </a:ext>
            </a:extLst>
          </p:cNvPr>
          <p:cNvPicPr>
            <a:picLocks noChangeAspect="1"/>
          </p:cNvPicPr>
          <p:nvPr/>
        </p:nvPicPr>
        <p:blipFill>
          <a:blip r:embed="rId4"/>
          <a:stretch>
            <a:fillRect/>
          </a:stretch>
        </p:blipFill>
        <p:spPr>
          <a:xfrm>
            <a:off x="6215412" y="889525"/>
            <a:ext cx="2791428" cy="2093571"/>
          </a:xfrm>
          <a:prstGeom prst="rect">
            <a:avLst/>
          </a:prstGeom>
        </p:spPr>
      </p:pic>
    </p:spTree>
    <p:extLst>
      <p:ext uri="{BB962C8B-B14F-4D97-AF65-F5344CB8AC3E}">
        <p14:creationId xmlns:p14="http://schemas.microsoft.com/office/powerpoint/2010/main" val="41422606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Problem Statement"/>
          <p:cNvSpPr txBox="1">
            <a:spLocks noGrp="1"/>
          </p:cNvSpPr>
          <p:nvPr>
            <p:ph type="title"/>
          </p:nvPr>
        </p:nvSpPr>
        <p:spPr>
          <a:prstGeom prst="rect">
            <a:avLst/>
          </a:prstGeom>
        </p:spPr>
        <p:txBody>
          <a:bodyPr/>
          <a:lstStyle/>
          <a:p>
            <a:r>
              <a:rPr lang="en-US" dirty="0"/>
              <a:t>Regression Task, Big Picture</a:t>
            </a:r>
            <a:endParaRPr dirty="0"/>
          </a:p>
        </p:txBody>
      </p:sp>
      <p:graphicFrame>
        <p:nvGraphicFramePr>
          <p:cNvPr id="2" name="Table 1">
            <a:extLst>
              <a:ext uri="{FF2B5EF4-FFF2-40B4-BE49-F238E27FC236}">
                <a16:creationId xmlns:a16="http://schemas.microsoft.com/office/drawing/2014/main" id="{92FF4565-7630-9445-B506-0BB5A44ABC1E}"/>
              </a:ext>
            </a:extLst>
          </p:cNvPr>
          <p:cNvGraphicFramePr>
            <a:graphicFrameLocks noGrp="1"/>
          </p:cNvGraphicFramePr>
          <p:nvPr>
            <p:extLst>
              <p:ext uri="{D42A27DB-BD31-4B8C-83A1-F6EECF244321}">
                <p14:modId xmlns:p14="http://schemas.microsoft.com/office/powerpoint/2010/main" val="1532517201"/>
              </p:ext>
            </p:extLst>
          </p:nvPr>
        </p:nvGraphicFramePr>
        <p:xfrm>
          <a:off x="3807500" y="1060236"/>
          <a:ext cx="5336500" cy="3505200"/>
        </p:xfrm>
        <a:graphic>
          <a:graphicData uri="http://schemas.openxmlformats.org/drawingml/2006/table">
            <a:tbl>
              <a:tblPr firstRow="1" bandRow="1">
                <a:tableStyleId>{5C22544A-7EE6-4342-B048-85BDC9FD1C3A}</a:tableStyleId>
              </a:tblPr>
              <a:tblGrid>
                <a:gridCol w="1376828">
                  <a:extLst>
                    <a:ext uri="{9D8B030D-6E8A-4147-A177-3AD203B41FA5}">
                      <a16:colId xmlns:a16="http://schemas.microsoft.com/office/drawing/2014/main" val="1723570370"/>
                    </a:ext>
                  </a:extLst>
                </a:gridCol>
                <a:gridCol w="1650309">
                  <a:extLst>
                    <a:ext uri="{9D8B030D-6E8A-4147-A177-3AD203B41FA5}">
                      <a16:colId xmlns:a16="http://schemas.microsoft.com/office/drawing/2014/main" val="2647764112"/>
                    </a:ext>
                  </a:extLst>
                </a:gridCol>
                <a:gridCol w="1247098">
                  <a:extLst>
                    <a:ext uri="{9D8B030D-6E8A-4147-A177-3AD203B41FA5}">
                      <a16:colId xmlns:a16="http://schemas.microsoft.com/office/drawing/2014/main" val="785312815"/>
                    </a:ext>
                  </a:extLst>
                </a:gridCol>
                <a:gridCol w="1062265">
                  <a:extLst>
                    <a:ext uri="{9D8B030D-6E8A-4147-A177-3AD203B41FA5}">
                      <a16:colId xmlns:a16="http://schemas.microsoft.com/office/drawing/2014/main" val="2245258382"/>
                    </a:ext>
                  </a:extLst>
                </a:gridCol>
              </a:tblGrid>
              <a:tr h="692179">
                <a:tc>
                  <a:txBody>
                    <a:bodyPr/>
                    <a:lstStyle/>
                    <a:p>
                      <a:pPr algn="ctr"/>
                      <a:r>
                        <a:rPr lang="en-US" sz="1400" dirty="0"/>
                        <a:t>Feature</a:t>
                      </a:r>
                    </a:p>
                  </a:txBody>
                  <a:tcPr/>
                </a:tc>
                <a:tc>
                  <a:txBody>
                    <a:bodyPr/>
                    <a:lstStyle/>
                    <a:p>
                      <a:pPr algn="ctr"/>
                      <a:r>
                        <a:rPr lang="en-US" sz="1400" dirty="0" err="1"/>
                        <a:t>Avg</a:t>
                      </a:r>
                      <a:r>
                        <a:rPr lang="en-US" sz="1400" dirty="0"/>
                        <a:t> update frequency (hours)</a:t>
                      </a:r>
                    </a:p>
                  </a:txBody>
                  <a:tcPr/>
                </a:tc>
                <a:tc>
                  <a:txBody>
                    <a:bodyPr/>
                    <a:lstStyle/>
                    <a:p>
                      <a:pPr algn="ctr"/>
                      <a:r>
                        <a:rPr lang="en-US" sz="1400" dirty="0" err="1"/>
                        <a:t>Avg</a:t>
                      </a:r>
                      <a:r>
                        <a:rPr lang="en-US" sz="1400" dirty="0"/>
                        <a:t> # of observations</a:t>
                      </a:r>
                    </a:p>
                  </a:txBody>
                  <a:tcPr/>
                </a:tc>
                <a:tc>
                  <a:txBody>
                    <a:bodyPr/>
                    <a:lstStyle/>
                    <a:p>
                      <a:pPr algn="ctr"/>
                      <a:r>
                        <a:rPr lang="en-US" sz="1400" dirty="0"/>
                        <a:t>Missing %</a:t>
                      </a:r>
                    </a:p>
                  </a:txBody>
                  <a:tcPr/>
                </a:tc>
                <a:extLst>
                  <a:ext uri="{0D108BD9-81ED-4DB2-BD59-A6C34878D82A}">
                    <a16:rowId xmlns:a16="http://schemas.microsoft.com/office/drawing/2014/main" val="3712425559"/>
                  </a:ext>
                </a:extLst>
              </a:tr>
              <a:tr h="490293">
                <a:tc>
                  <a:txBody>
                    <a:bodyPr/>
                    <a:lstStyle/>
                    <a:p>
                      <a:pPr algn="ctr"/>
                      <a:r>
                        <a:rPr lang="en-US" sz="1400" dirty="0"/>
                        <a:t>Glasgow Coma Scale</a:t>
                      </a:r>
                    </a:p>
                  </a:txBody>
                  <a:tcPr/>
                </a:tc>
                <a:tc>
                  <a:txBody>
                    <a:bodyPr/>
                    <a:lstStyle/>
                    <a:p>
                      <a:pPr algn="ctr"/>
                      <a:r>
                        <a:rPr lang="en-US" sz="1400" dirty="0"/>
                        <a:t>17.33</a:t>
                      </a:r>
                    </a:p>
                  </a:txBody>
                  <a:tcPr/>
                </a:tc>
                <a:tc>
                  <a:txBody>
                    <a:bodyPr/>
                    <a:lstStyle/>
                    <a:p>
                      <a:pPr algn="ctr"/>
                      <a:r>
                        <a:rPr lang="en-US" sz="1400" dirty="0"/>
                        <a:t>13.26</a:t>
                      </a:r>
                    </a:p>
                  </a:txBody>
                  <a:tcPr/>
                </a:tc>
                <a:tc>
                  <a:txBody>
                    <a:bodyPr/>
                    <a:lstStyle/>
                    <a:p>
                      <a:pPr algn="ctr"/>
                      <a:r>
                        <a:rPr lang="en-US" sz="1400" dirty="0"/>
                        <a:t>1.6</a:t>
                      </a:r>
                    </a:p>
                  </a:txBody>
                  <a:tcPr/>
                </a:tc>
                <a:extLst>
                  <a:ext uri="{0D108BD9-81ED-4DB2-BD59-A6C34878D82A}">
                    <a16:rowId xmlns:a16="http://schemas.microsoft.com/office/drawing/2014/main" val="1725563931"/>
                  </a:ext>
                </a:extLst>
              </a:tr>
              <a:tr h="288408">
                <a:tc>
                  <a:txBody>
                    <a:bodyPr/>
                    <a:lstStyle/>
                    <a:p>
                      <a:pPr algn="ctr"/>
                      <a:r>
                        <a:rPr lang="en-US" sz="1400" dirty="0"/>
                        <a:t>Temperature</a:t>
                      </a:r>
                    </a:p>
                  </a:txBody>
                  <a:tcPr/>
                </a:tc>
                <a:tc>
                  <a:txBody>
                    <a:bodyPr/>
                    <a:lstStyle/>
                    <a:p>
                      <a:pPr algn="ctr"/>
                      <a:r>
                        <a:rPr lang="en-US" sz="1400" dirty="0"/>
                        <a:t>3.7</a:t>
                      </a:r>
                    </a:p>
                  </a:txBody>
                  <a:tcPr/>
                </a:tc>
                <a:tc>
                  <a:txBody>
                    <a:bodyPr/>
                    <a:lstStyle/>
                    <a:p>
                      <a:pPr algn="ctr"/>
                      <a:r>
                        <a:rPr lang="en-US" sz="1400" dirty="0"/>
                        <a:t>16.31</a:t>
                      </a:r>
                    </a:p>
                  </a:txBody>
                  <a:tcPr/>
                </a:tc>
                <a:tc>
                  <a:txBody>
                    <a:bodyPr/>
                    <a:lstStyle/>
                    <a:p>
                      <a:pPr algn="ctr"/>
                      <a:r>
                        <a:rPr lang="en-US" sz="1400" dirty="0"/>
                        <a:t>1.6</a:t>
                      </a:r>
                    </a:p>
                  </a:txBody>
                  <a:tcPr/>
                </a:tc>
                <a:extLst>
                  <a:ext uri="{0D108BD9-81ED-4DB2-BD59-A6C34878D82A}">
                    <a16:rowId xmlns:a16="http://schemas.microsoft.com/office/drawing/2014/main" val="2300701638"/>
                  </a:ext>
                </a:extLst>
              </a:tr>
              <a:tr h="288408">
                <a:tc>
                  <a:txBody>
                    <a:bodyPr/>
                    <a:lstStyle/>
                    <a:p>
                      <a:pPr algn="ctr"/>
                      <a:r>
                        <a:rPr lang="en-US" sz="1400" dirty="0"/>
                        <a:t>Heart Rate</a:t>
                      </a:r>
                    </a:p>
                  </a:txBody>
                  <a:tcPr/>
                </a:tc>
                <a:tc>
                  <a:txBody>
                    <a:bodyPr/>
                    <a:lstStyle/>
                    <a:p>
                      <a:pPr algn="ctr"/>
                      <a:r>
                        <a:rPr lang="en-US" sz="1400" dirty="0"/>
                        <a:t>1.05</a:t>
                      </a:r>
                    </a:p>
                  </a:txBody>
                  <a:tcPr/>
                </a:tc>
                <a:tc>
                  <a:txBody>
                    <a:bodyPr/>
                    <a:lstStyle/>
                    <a:p>
                      <a:pPr algn="ctr"/>
                      <a:r>
                        <a:rPr lang="en-US" sz="1400" dirty="0"/>
                        <a:t>46.48</a:t>
                      </a:r>
                    </a:p>
                  </a:txBody>
                  <a:tcPr/>
                </a:tc>
                <a:tc>
                  <a:txBody>
                    <a:bodyPr/>
                    <a:lstStyle/>
                    <a:p>
                      <a:pPr algn="ctr"/>
                      <a:r>
                        <a:rPr lang="en-US" sz="1400" dirty="0"/>
                        <a:t>1.6    </a:t>
                      </a:r>
                    </a:p>
                  </a:txBody>
                  <a:tcPr/>
                </a:tc>
                <a:extLst>
                  <a:ext uri="{0D108BD9-81ED-4DB2-BD59-A6C34878D82A}">
                    <a16:rowId xmlns:a16="http://schemas.microsoft.com/office/drawing/2014/main" val="3953941685"/>
                  </a:ext>
                </a:extLst>
              </a:tr>
              <a:tr h="490293">
                <a:tc>
                  <a:txBody>
                    <a:bodyPr/>
                    <a:lstStyle/>
                    <a:p>
                      <a:pPr algn="ctr"/>
                      <a:r>
                        <a:rPr lang="en-US" sz="1400" dirty="0"/>
                        <a:t>White Blood Cell Count</a:t>
                      </a:r>
                    </a:p>
                  </a:txBody>
                  <a:tcPr/>
                </a:tc>
                <a:tc>
                  <a:txBody>
                    <a:bodyPr/>
                    <a:lstStyle/>
                    <a:p>
                      <a:pPr algn="ctr"/>
                      <a:r>
                        <a:rPr lang="en-US" sz="1400" dirty="0"/>
                        <a:t>17.057</a:t>
                      </a:r>
                    </a:p>
                  </a:txBody>
                  <a:tcPr/>
                </a:tc>
                <a:tc>
                  <a:txBody>
                    <a:bodyPr/>
                    <a:lstStyle/>
                    <a:p>
                      <a:pPr algn="ctr"/>
                      <a:r>
                        <a:rPr lang="en-US" sz="1400" dirty="0"/>
                        <a:t>2.63</a:t>
                      </a:r>
                    </a:p>
                  </a:txBody>
                  <a:tcPr/>
                </a:tc>
                <a:tc>
                  <a:txBody>
                    <a:bodyPr/>
                    <a:lstStyle/>
                    <a:p>
                      <a:pPr algn="ctr"/>
                      <a:r>
                        <a:rPr lang="en-US" sz="1400" dirty="0"/>
                        <a:t>1.8</a:t>
                      </a:r>
                    </a:p>
                  </a:txBody>
                  <a:tcPr/>
                </a:tc>
                <a:extLst>
                  <a:ext uri="{0D108BD9-81ED-4DB2-BD59-A6C34878D82A}">
                    <a16:rowId xmlns:a16="http://schemas.microsoft.com/office/drawing/2014/main" val="1735027853"/>
                  </a:ext>
                </a:extLst>
              </a:tr>
              <a:tr h="490293">
                <a:tc>
                  <a:txBody>
                    <a:bodyPr/>
                    <a:lstStyle/>
                    <a:p>
                      <a:pPr algn="ctr"/>
                      <a:r>
                        <a:rPr lang="en-US" sz="1400" dirty="0"/>
                        <a:t>Serum Glucose</a:t>
                      </a:r>
                    </a:p>
                  </a:txBody>
                  <a:tcPr/>
                </a:tc>
                <a:tc>
                  <a:txBody>
                    <a:bodyPr/>
                    <a:lstStyle/>
                    <a:p>
                      <a:pPr algn="ctr"/>
                      <a:r>
                        <a:rPr lang="en-US" sz="1400" dirty="0"/>
                        <a:t>4.03</a:t>
                      </a:r>
                    </a:p>
                  </a:txBody>
                  <a:tcPr/>
                </a:tc>
                <a:tc>
                  <a:txBody>
                    <a:bodyPr/>
                    <a:lstStyle/>
                    <a:p>
                      <a:pPr algn="ctr"/>
                      <a:r>
                        <a:rPr lang="en-US" sz="1400" dirty="0"/>
                        <a:t>2.72</a:t>
                      </a:r>
                    </a:p>
                  </a:txBody>
                  <a:tcPr/>
                </a:tc>
                <a:tc>
                  <a:txBody>
                    <a:bodyPr/>
                    <a:lstStyle/>
                    <a:p>
                      <a:pPr algn="ctr"/>
                      <a:r>
                        <a:rPr lang="en-US" sz="1400" dirty="0"/>
                        <a:t>2.8</a:t>
                      </a:r>
                    </a:p>
                  </a:txBody>
                  <a:tcPr/>
                </a:tc>
                <a:extLst>
                  <a:ext uri="{0D108BD9-81ED-4DB2-BD59-A6C34878D82A}">
                    <a16:rowId xmlns:a16="http://schemas.microsoft.com/office/drawing/2014/main" val="1585532703"/>
                  </a:ext>
                </a:extLst>
              </a:tr>
              <a:tr h="288408">
                <a:tc>
                  <a:txBody>
                    <a:bodyPr/>
                    <a:lstStyle/>
                    <a:p>
                      <a:pPr algn="ctr"/>
                      <a:r>
                        <a:rPr lang="en-US" sz="1400" dirty="0"/>
                        <a:t>Urine Output</a:t>
                      </a:r>
                    </a:p>
                  </a:txBody>
                  <a:tcPr/>
                </a:tc>
                <a:tc>
                  <a:txBody>
                    <a:bodyPr/>
                    <a:lstStyle/>
                    <a:p>
                      <a:pPr algn="ctr"/>
                      <a:r>
                        <a:rPr lang="en-US" sz="1400" dirty="0"/>
                        <a:t>1.89</a:t>
                      </a:r>
                    </a:p>
                  </a:txBody>
                  <a:tcPr/>
                </a:tc>
                <a:tc>
                  <a:txBody>
                    <a:bodyPr/>
                    <a:lstStyle/>
                    <a:p>
                      <a:pPr algn="ctr"/>
                      <a:r>
                        <a:rPr lang="en-US" sz="1400" dirty="0"/>
                        <a:t>28.65</a:t>
                      </a:r>
                    </a:p>
                  </a:txBody>
                  <a:tcPr/>
                </a:tc>
                <a:tc>
                  <a:txBody>
                    <a:bodyPr/>
                    <a:lstStyle/>
                    <a:p>
                      <a:pPr algn="ctr"/>
                      <a:r>
                        <a:rPr lang="en-US" sz="1400" dirty="0"/>
                        <a:t>2.9</a:t>
                      </a:r>
                    </a:p>
                  </a:txBody>
                  <a:tcPr/>
                </a:tc>
                <a:extLst>
                  <a:ext uri="{0D108BD9-81ED-4DB2-BD59-A6C34878D82A}">
                    <a16:rowId xmlns:a16="http://schemas.microsoft.com/office/drawing/2014/main" val="3568997329"/>
                  </a:ext>
                </a:extLst>
              </a:tr>
              <a:tr h="288408">
                <a:tc>
                  <a:txBody>
                    <a:bodyPr/>
                    <a:lstStyle/>
                    <a:p>
                      <a:pPr algn="ctr"/>
                      <a:r>
                        <a:rPr lang="en-US" sz="1400" dirty="0" err="1"/>
                        <a:t>NIDiasABP</a:t>
                      </a:r>
                      <a:endParaRPr lang="en-US" sz="1400" dirty="0"/>
                    </a:p>
                  </a:txBody>
                  <a:tcPr/>
                </a:tc>
                <a:tc>
                  <a:txBody>
                    <a:bodyPr/>
                    <a:lstStyle/>
                    <a:p>
                      <a:pPr algn="ctr"/>
                      <a:r>
                        <a:rPr lang="en-US" sz="1400" dirty="0"/>
                        <a:t>1.87</a:t>
                      </a:r>
                    </a:p>
                  </a:txBody>
                  <a:tcPr/>
                </a:tc>
                <a:tc>
                  <a:txBody>
                    <a:bodyPr/>
                    <a:lstStyle/>
                    <a:p>
                      <a:pPr algn="ctr"/>
                      <a:r>
                        <a:rPr lang="en-US" sz="1400" dirty="0"/>
                        <a:t>21.73</a:t>
                      </a:r>
                    </a:p>
                  </a:txBody>
                  <a:tcPr/>
                </a:tc>
                <a:tc>
                  <a:txBody>
                    <a:bodyPr/>
                    <a:lstStyle/>
                    <a:p>
                      <a:pPr algn="ctr"/>
                      <a:r>
                        <a:rPr lang="en-US" sz="1400" dirty="0"/>
                        <a:t>12.7</a:t>
                      </a:r>
                    </a:p>
                  </a:txBody>
                  <a:tcPr/>
                </a:tc>
                <a:extLst>
                  <a:ext uri="{0D108BD9-81ED-4DB2-BD59-A6C34878D82A}">
                    <a16:rowId xmlns:a16="http://schemas.microsoft.com/office/drawing/2014/main" val="3457856111"/>
                  </a:ext>
                </a:extLst>
              </a:tr>
            </a:tbl>
          </a:graphicData>
        </a:graphic>
      </p:graphicFrame>
      <p:sp>
        <p:nvSpPr>
          <p:cNvPr id="6" name="Rectangle 5">
            <a:extLst>
              <a:ext uri="{FF2B5EF4-FFF2-40B4-BE49-F238E27FC236}">
                <a16:creationId xmlns:a16="http://schemas.microsoft.com/office/drawing/2014/main" id="{867B94E2-4CDA-C14A-BB2B-BCEE2E02BF8D}"/>
              </a:ext>
            </a:extLst>
          </p:cNvPr>
          <p:cNvSpPr/>
          <p:nvPr/>
        </p:nvSpPr>
        <p:spPr>
          <a:xfrm>
            <a:off x="826347" y="2685507"/>
            <a:ext cx="2137513" cy="768096"/>
          </a:xfrm>
          <a:prstGeom prst="rect">
            <a:avLst/>
          </a:prstGeom>
          <a:ln/>
          <a:scene3d>
            <a:camera prst="orthographicFront"/>
            <a:lightRig rig="threePt" dir="t"/>
          </a:scene3d>
          <a:sp3d extrusionH="76200">
            <a:bevelT w="38100"/>
            <a:bevelB w="82550"/>
            <a:extrusionClr>
              <a:srgbClr val="FF0000"/>
            </a:extrusionClr>
          </a:sp3d>
        </p:spPr>
        <p:style>
          <a:lnRef idx="1">
            <a:schemeClr val="accent3"/>
          </a:lnRef>
          <a:fillRef idx="2">
            <a:schemeClr val="accent3"/>
          </a:fillRef>
          <a:effectRef idx="1">
            <a:schemeClr val="accent3"/>
          </a:effectRef>
          <a:fontRef idx="minor">
            <a:schemeClr val="dk1"/>
          </a:fontRef>
        </p:style>
        <p:txBody>
          <a:bodyPr lIns="91440" tIns="91440" bIns="91440" rtlCol="0" anchor="t"/>
          <a:lstStyle/>
          <a:p>
            <a:pPr algn="ctr"/>
            <a:endParaRPr lang="en-US" sz="1800" dirty="0">
              <a:solidFill>
                <a:srgbClr val="FFFFFF"/>
              </a:solidFill>
              <a:latin typeface="Roboto Regular"/>
              <a:cs typeface="Roboto Regular"/>
            </a:endParaRPr>
          </a:p>
        </p:txBody>
      </p:sp>
      <p:pic>
        <p:nvPicPr>
          <p:cNvPr id="8" name="Picture 7">
            <a:extLst>
              <a:ext uri="{FF2B5EF4-FFF2-40B4-BE49-F238E27FC236}">
                <a16:creationId xmlns:a16="http://schemas.microsoft.com/office/drawing/2014/main" id="{BCE61C29-96F8-DA4A-A6B3-272BC29C29C7}"/>
              </a:ext>
            </a:extLst>
          </p:cNvPr>
          <p:cNvPicPr>
            <a:picLocks noChangeAspect="1"/>
          </p:cNvPicPr>
          <p:nvPr/>
        </p:nvPicPr>
        <p:blipFill rotWithShape="1">
          <a:blip r:embed="rId3"/>
          <a:srcRect l="3963" b="3137"/>
          <a:stretch/>
        </p:blipFill>
        <p:spPr>
          <a:xfrm>
            <a:off x="620918" y="947894"/>
            <a:ext cx="2776742" cy="1099451"/>
          </a:xfrm>
          <a:prstGeom prst="rect">
            <a:avLst/>
          </a:prstGeom>
        </p:spPr>
      </p:pic>
      <p:sp>
        <p:nvSpPr>
          <p:cNvPr id="9" name="Down Arrow 8">
            <a:extLst>
              <a:ext uri="{FF2B5EF4-FFF2-40B4-BE49-F238E27FC236}">
                <a16:creationId xmlns:a16="http://schemas.microsoft.com/office/drawing/2014/main" id="{CBE7261A-ED91-A445-9364-5D386F6D61DA}"/>
              </a:ext>
            </a:extLst>
          </p:cNvPr>
          <p:cNvSpPr/>
          <p:nvPr/>
        </p:nvSpPr>
        <p:spPr>
          <a:xfrm>
            <a:off x="1688546" y="2302521"/>
            <a:ext cx="297390" cy="383209"/>
          </a:xfrm>
          <a:prstGeom prst="downArrow">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1" name="TextBox 10">
            <a:extLst>
              <a:ext uri="{FF2B5EF4-FFF2-40B4-BE49-F238E27FC236}">
                <a16:creationId xmlns:a16="http://schemas.microsoft.com/office/drawing/2014/main" id="{FAC7B4FE-6647-1A47-B74A-3C637979DE27}"/>
              </a:ext>
            </a:extLst>
          </p:cNvPr>
          <p:cNvSpPr txBox="1"/>
          <p:nvPr/>
        </p:nvSpPr>
        <p:spPr>
          <a:xfrm>
            <a:off x="490306" y="820692"/>
            <a:ext cx="4087160" cy="246221"/>
          </a:xfrm>
          <a:prstGeom prst="rect">
            <a:avLst/>
          </a:prstGeom>
          <a:noFill/>
        </p:spPr>
        <p:txBody>
          <a:bodyPr wrap="square" rtlCol="0">
            <a:spAutoFit/>
          </a:bodyPr>
          <a:lstStyle/>
          <a:p>
            <a:r>
              <a:rPr lang="en-US" sz="1000" b="1" dirty="0"/>
              <a:t>Selected patient’s time series data for first 48 hours</a:t>
            </a:r>
          </a:p>
        </p:txBody>
      </p:sp>
      <p:sp>
        <p:nvSpPr>
          <p:cNvPr id="12" name="Diamond 11">
            <a:extLst>
              <a:ext uri="{FF2B5EF4-FFF2-40B4-BE49-F238E27FC236}">
                <a16:creationId xmlns:a16="http://schemas.microsoft.com/office/drawing/2014/main" id="{9D971797-719F-6848-8C3E-74E4182E1FD0}"/>
              </a:ext>
            </a:extLst>
          </p:cNvPr>
          <p:cNvSpPr/>
          <p:nvPr/>
        </p:nvSpPr>
        <p:spPr>
          <a:xfrm>
            <a:off x="677816" y="3780993"/>
            <a:ext cx="2445735" cy="969288"/>
          </a:xfrm>
          <a:prstGeom prst="diamond">
            <a:avLst/>
          </a:prstGeom>
          <a:ln/>
          <a:scene3d>
            <a:camera prst="orthographicFront"/>
            <a:lightRig rig="threePt" dir="t"/>
          </a:scene3d>
          <a:sp3d>
            <a:bevelT w="57150"/>
            <a:bevelB w="44450"/>
          </a:sp3d>
        </p:spPr>
        <p:style>
          <a:lnRef idx="1">
            <a:schemeClr val="accent3"/>
          </a:lnRef>
          <a:fillRef idx="2">
            <a:schemeClr val="accent3"/>
          </a:fillRef>
          <a:effectRef idx="1">
            <a:schemeClr val="accent3"/>
          </a:effectRef>
          <a:fontRef idx="minor">
            <a:schemeClr val="dk1"/>
          </a:fontRef>
        </p:style>
        <p:txBody>
          <a:bodyPr lIns="91440" tIns="91440" bIns="91440" rtlCol="0" anchor="t"/>
          <a:lstStyle/>
          <a:p>
            <a:pPr algn="ctr"/>
            <a:endParaRPr lang="en-US" sz="1200" b="1" dirty="0">
              <a:solidFill>
                <a:schemeClr val="tx1"/>
              </a:solidFill>
              <a:latin typeface="Roboto Regular"/>
              <a:cs typeface="Roboto Regular"/>
            </a:endParaRPr>
          </a:p>
        </p:txBody>
      </p:sp>
      <p:sp>
        <p:nvSpPr>
          <p:cNvPr id="15" name="Down Arrow 14">
            <a:extLst>
              <a:ext uri="{FF2B5EF4-FFF2-40B4-BE49-F238E27FC236}">
                <a16:creationId xmlns:a16="http://schemas.microsoft.com/office/drawing/2014/main" id="{BB8FB750-9746-B641-BB12-4BB7009DF734}"/>
              </a:ext>
            </a:extLst>
          </p:cNvPr>
          <p:cNvSpPr/>
          <p:nvPr/>
        </p:nvSpPr>
        <p:spPr>
          <a:xfrm>
            <a:off x="1688546" y="3496137"/>
            <a:ext cx="297390" cy="344793"/>
          </a:xfrm>
          <a:prstGeom prst="downArrow">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cxnSp>
        <p:nvCxnSpPr>
          <p:cNvPr id="14" name="Straight Arrow Connector 13">
            <a:extLst>
              <a:ext uri="{FF2B5EF4-FFF2-40B4-BE49-F238E27FC236}">
                <a16:creationId xmlns:a16="http://schemas.microsoft.com/office/drawing/2014/main" id="{CF6CD3D0-B1EE-644B-BE01-2988F628922C}"/>
              </a:ext>
            </a:extLst>
          </p:cNvPr>
          <p:cNvCxnSpPr/>
          <p:nvPr/>
        </p:nvCxnSpPr>
        <p:spPr bwMode="auto">
          <a:xfrm>
            <a:off x="620918" y="2148392"/>
            <a:ext cx="2776742" cy="0"/>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
        <p:nvSpPr>
          <p:cNvPr id="16" name="TextBox 15">
            <a:extLst>
              <a:ext uri="{FF2B5EF4-FFF2-40B4-BE49-F238E27FC236}">
                <a16:creationId xmlns:a16="http://schemas.microsoft.com/office/drawing/2014/main" id="{F84BAF94-16C4-3C46-98BA-2AE002DA3C20}"/>
              </a:ext>
            </a:extLst>
          </p:cNvPr>
          <p:cNvSpPr txBox="1"/>
          <p:nvPr/>
        </p:nvSpPr>
        <p:spPr>
          <a:xfrm>
            <a:off x="960781" y="2111896"/>
            <a:ext cx="658368" cy="246221"/>
          </a:xfrm>
          <a:prstGeom prst="rect">
            <a:avLst/>
          </a:prstGeom>
          <a:noFill/>
        </p:spPr>
        <p:txBody>
          <a:bodyPr wrap="square" rtlCol="0">
            <a:spAutoFit/>
          </a:bodyPr>
          <a:lstStyle/>
          <a:p>
            <a:r>
              <a:rPr lang="en-US" sz="1000" dirty="0"/>
              <a:t>12</a:t>
            </a:r>
          </a:p>
        </p:txBody>
      </p:sp>
      <p:sp>
        <p:nvSpPr>
          <p:cNvPr id="19" name="TextBox 18">
            <a:extLst>
              <a:ext uri="{FF2B5EF4-FFF2-40B4-BE49-F238E27FC236}">
                <a16:creationId xmlns:a16="http://schemas.microsoft.com/office/drawing/2014/main" id="{5F1391CB-F63C-E64E-BD24-FF77683DF416}"/>
              </a:ext>
            </a:extLst>
          </p:cNvPr>
          <p:cNvSpPr txBox="1"/>
          <p:nvPr/>
        </p:nvSpPr>
        <p:spPr>
          <a:xfrm>
            <a:off x="1461852" y="2111895"/>
            <a:ext cx="658368" cy="246221"/>
          </a:xfrm>
          <a:prstGeom prst="rect">
            <a:avLst/>
          </a:prstGeom>
          <a:noFill/>
        </p:spPr>
        <p:txBody>
          <a:bodyPr wrap="square" rtlCol="0">
            <a:spAutoFit/>
          </a:bodyPr>
          <a:lstStyle/>
          <a:p>
            <a:r>
              <a:rPr lang="en-US" sz="1000" dirty="0"/>
              <a:t>24</a:t>
            </a:r>
          </a:p>
        </p:txBody>
      </p:sp>
      <p:sp>
        <p:nvSpPr>
          <p:cNvPr id="20" name="TextBox 19">
            <a:extLst>
              <a:ext uri="{FF2B5EF4-FFF2-40B4-BE49-F238E27FC236}">
                <a16:creationId xmlns:a16="http://schemas.microsoft.com/office/drawing/2014/main" id="{982B77BE-FF4B-3045-A4DB-D7571F509A83}"/>
              </a:ext>
            </a:extLst>
          </p:cNvPr>
          <p:cNvSpPr txBox="1"/>
          <p:nvPr/>
        </p:nvSpPr>
        <p:spPr>
          <a:xfrm>
            <a:off x="2053231" y="2108019"/>
            <a:ext cx="658368" cy="246221"/>
          </a:xfrm>
          <a:prstGeom prst="rect">
            <a:avLst/>
          </a:prstGeom>
          <a:noFill/>
        </p:spPr>
        <p:txBody>
          <a:bodyPr wrap="square" rtlCol="0">
            <a:spAutoFit/>
          </a:bodyPr>
          <a:lstStyle/>
          <a:p>
            <a:r>
              <a:rPr lang="en-US" sz="1000" dirty="0"/>
              <a:t>36</a:t>
            </a:r>
          </a:p>
        </p:txBody>
      </p:sp>
      <p:sp>
        <p:nvSpPr>
          <p:cNvPr id="21" name="TextBox 20">
            <a:extLst>
              <a:ext uri="{FF2B5EF4-FFF2-40B4-BE49-F238E27FC236}">
                <a16:creationId xmlns:a16="http://schemas.microsoft.com/office/drawing/2014/main" id="{18AA69CB-D805-354F-844D-0EEC1A2BE867}"/>
              </a:ext>
            </a:extLst>
          </p:cNvPr>
          <p:cNvSpPr txBox="1"/>
          <p:nvPr/>
        </p:nvSpPr>
        <p:spPr>
          <a:xfrm>
            <a:off x="2557753" y="2106850"/>
            <a:ext cx="658368" cy="246221"/>
          </a:xfrm>
          <a:prstGeom prst="rect">
            <a:avLst/>
          </a:prstGeom>
          <a:noFill/>
        </p:spPr>
        <p:txBody>
          <a:bodyPr wrap="square" rtlCol="0">
            <a:spAutoFit/>
          </a:bodyPr>
          <a:lstStyle/>
          <a:p>
            <a:r>
              <a:rPr lang="en-US" sz="1000" dirty="0"/>
              <a:t>48</a:t>
            </a:r>
          </a:p>
        </p:txBody>
      </p:sp>
      <p:sp>
        <p:nvSpPr>
          <p:cNvPr id="22" name="TextBox 21">
            <a:extLst>
              <a:ext uri="{FF2B5EF4-FFF2-40B4-BE49-F238E27FC236}">
                <a16:creationId xmlns:a16="http://schemas.microsoft.com/office/drawing/2014/main" id="{66036DEA-7159-0A4D-B1E2-7B8099F3D499}"/>
              </a:ext>
            </a:extLst>
          </p:cNvPr>
          <p:cNvSpPr txBox="1"/>
          <p:nvPr/>
        </p:nvSpPr>
        <p:spPr>
          <a:xfrm>
            <a:off x="2882606" y="2126327"/>
            <a:ext cx="983330" cy="215444"/>
          </a:xfrm>
          <a:prstGeom prst="rect">
            <a:avLst/>
          </a:prstGeom>
          <a:noFill/>
        </p:spPr>
        <p:txBody>
          <a:bodyPr wrap="square" rtlCol="0">
            <a:spAutoFit/>
          </a:bodyPr>
          <a:lstStyle/>
          <a:p>
            <a:r>
              <a:rPr lang="en-US" sz="800" dirty="0"/>
              <a:t>Time(hours)</a:t>
            </a:r>
          </a:p>
        </p:txBody>
      </p:sp>
      <p:sp>
        <p:nvSpPr>
          <p:cNvPr id="17" name="Rectangle 16">
            <a:extLst>
              <a:ext uri="{FF2B5EF4-FFF2-40B4-BE49-F238E27FC236}">
                <a16:creationId xmlns:a16="http://schemas.microsoft.com/office/drawing/2014/main" id="{40452E1A-292E-1140-B8A6-3AA8DA106583}"/>
              </a:ext>
            </a:extLst>
          </p:cNvPr>
          <p:cNvSpPr/>
          <p:nvPr/>
        </p:nvSpPr>
        <p:spPr>
          <a:xfrm>
            <a:off x="2711599" y="1060236"/>
            <a:ext cx="686061" cy="987109"/>
          </a:xfrm>
          <a:prstGeom prst="rect">
            <a:avLst/>
          </a:prstGeom>
          <a:solidFill>
            <a:schemeClr val="dk1">
              <a:alpha val="85000"/>
            </a:schemeClr>
          </a:solidFill>
          <a:ln>
            <a:noFill/>
          </a:ln>
        </p:spPr>
        <p:style>
          <a:lnRef idx="0">
            <a:scrgbClr r="0" g="0" b="0"/>
          </a:lnRef>
          <a:fillRef idx="0">
            <a:scrgbClr r="0" g="0" b="0"/>
          </a:fillRef>
          <a:effectRef idx="0">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8" name="TextBox 17">
            <a:extLst>
              <a:ext uri="{FF2B5EF4-FFF2-40B4-BE49-F238E27FC236}">
                <a16:creationId xmlns:a16="http://schemas.microsoft.com/office/drawing/2014/main" id="{DA28AFC1-D750-1B4A-9D55-04586E0B93C3}"/>
              </a:ext>
            </a:extLst>
          </p:cNvPr>
          <p:cNvSpPr txBox="1"/>
          <p:nvPr/>
        </p:nvSpPr>
        <p:spPr>
          <a:xfrm>
            <a:off x="1347152" y="3872054"/>
            <a:ext cx="1095901" cy="892552"/>
          </a:xfrm>
          <a:prstGeom prst="rect">
            <a:avLst/>
          </a:prstGeom>
          <a:noFill/>
        </p:spPr>
        <p:txBody>
          <a:bodyPr wrap="square" rtlCol="0">
            <a:spAutoFit/>
          </a:bodyPr>
          <a:lstStyle/>
          <a:p>
            <a:r>
              <a:rPr lang="en-US" sz="1400" b="1" dirty="0">
                <a:latin typeface="Roboto Regular"/>
                <a:cs typeface="Roboto Regular"/>
              </a:rPr>
              <a:t>Patient’s Length of Stay(days)</a:t>
            </a:r>
          </a:p>
          <a:p>
            <a:endParaRPr lang="en-US" sz="1000" dirty="0"/>
          </a:p>
        </p:txBody>
      </p:sp>
      <p:sp>
        <p:nvSpPr>
          <p:cNvPr id="23" name="TextBox 22">
            <a:extLst>
              <a:ext uri="{FF2B5EF4-FFF2-40B4-BE49-F238E27FC236}">
                <a16:creationId xmlns:a16="http://schemas.microsoft.com/office/drawing/2014/main" id="{7DB7FD96-4A85-2F4C-9FDB-4E98DB0F376B}"/>
              </a:ext>
            </a:extLst>
          </p:cNvPr>
          <p:cNvSpPr txBox="1"/>
          <p:nvPr/>
        </p:nvSpPr>
        <p:spPr>
          <a:xfrm>
            <a:off x="1116887" y="2901150"/>
            <a:ext cx="2006665" cy="523220"/>
          </a:xfrm>
          <a:prstGeom prst="rect">
            <a:avLst/>
          </a:prstGeom>
          <a:noFill/>
        </p:spPr>
        <p:txBody>
          <a:bodyPr wrap="square" rtlCol="0">
            <a:spAutoFit/>
          </a:bodyPr>
          <a:lstStyle/>
          <a:p>
            <a:r>
              <a:rPr lang="en-US" sz="1400" b="1" dirty="0">
                <a:latin typeface="Roboto Regular"/>
                <a:cs typeface="Roboto Regular"/>
              </a:rPr>
              <a:t>Prediction Model</a:t>
            </a:r>
          </a:p>
          <a:p>
            <a:endParaRPr lang="en-US" sz="1400" dirty="0"/>
          </a:p>
        </p:txBody>
      </p:sp>
    </p:spTree>
    <p:extLst>
      <p:ext uri="{BB962C8B-B14F-4D97-AF65-F5344CB8AC3E}">
        <p14:creationId xmlns:p14="http://schemas.microsoft.com/office/powerpoint/2010/main" val="2912737803"/>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Baseline models"/>
          <p:cNvSpPr txBox="1">
            <a:spLocks noGrp="1"/>
          </p:cNvSpPr>
          <p:nvPr>
            <p:ph type="title"/>
          </p:nvPr>
        </p:nvSpPr>
        <p:spPr>
          <a:xfrm>
            <a:off x="435740" y="337676"/>
            <a:ext cx="6777732" cy="320088"/>
          </a:xfrm>
          <a:prstGeom prst="rect">
            <a:avLst/>
          </a:prstGeom>
        </p:spPr>
        <p:txBody>
          <a:bodyPr/>
          <a:lstStyle/>
          <a:p>
            <a:r>
              <a:rPr dirty="0"/>
              <a:t>Baseline </a:t>
            </a:r>
            <a:r>
              <a:rPr lang="en-US" dirty="0"/>
              <a:t>M</a:t>
            </a:r>
            <a:r>
              <a:rPr dirty="0"/>
              <a:t>odels</a:t>
            </a:r>
            <a:r>
              <a:rPr lang="en-US" dirty="0"/>
              <a:t> (5 regression models)</a:t>
            </a:r>
            <a:endParaRPr dirty="0"/>
          </a:p>
        </p:txBody>
      </p:sp>
      <p:sp>
        <p:nvSpPr>
          <p:cNvPr id="134" name="Min, Max, Mean, First and Last for each of the 7 variables…"/>
          <p:cNvSpPr txBox="1">
            <a:spLocks noGrp="1"/>
          </p:cNvSpPr>
          <p:nvPr>
            <p:ph type="body" idx="1"/>
          </p:nvPr>
        </p:nvSpPr>
        <p:spPr>
          <a:xfrm>
            <a:off x="466546" y="766221"/>
            <a:ext cx="4166349" cy="3570961"/>
          </a:xfrm>
          <a:prstGeom prst="rect">
            <a:avLst/>
          </a:prstGeom>
        </p:spPr>
        <p:txBody>
          <a:bodyPr/>
          <a:lstStyle/>
          <a:p>
            <a:r>
              <a:rPr lang="en-US" sz="2400" dirty="0"/>
              <a:t>Flattened Features :</a:t>
            </a:r>
          </a:p>
          <a:p>
            <a:pPr marL="285750" indent="-285750">
              <a:buClr>
                <a:srgbClr val="C00000"/>
              </a:buClr>
              <a:buFont typeface="Arial" panose="020B0604020202020204" pitchFamily="34" charset="0"/>
              <a:buChar char="•"/>
            </a:pPr>
            <a:r>
              <a:rPr sz="2400" b="1" dirty="0">
                <a:solidFill>
                  <a:srgbClr val="114C43"/>
                </a:solidFill>
              </a:rPr>
              <a:t>Min</a:t>
            </a:r>
            <a:r>
              <a:rPr lang="en-US" sz="2400" b="1" dirty="0">
                <a:solidFill>
                  <a:srgbClr val="114C43"/>
                </a:solidFill>
              </a:rPr>
              <a:t>imum</a:t>
            </a:r>
          </a:p>
          <a:p>
            <a:pPr marL="285750" indent="-285750">
              <a:buClr>
                <a:srgbClr val="C00000"/>
              </a:buClr>
              <a:buFont typeface="Arial" panose="020B0604020202020204" pitchFamily="34" charset="0"/>
              <a:buChar char="•"/>
            </a:pPr>
            <a:r>
              <a:rPr sz="2400" b="1" dirty="0">
                <a:solidFill>
                  <a:srgbClr val="C00000"/>
                </a:solidFill>
              </a:rPr>
              <a:t>Max</a:t>
            </a:r>
            <a:r>
              <a:rPr lang="en-US" sz="2400" b="1" dirty="0">
                <a:solidFill>
                  <a:srgbClr val="C00000"/>
                </a:solidFill>
              </a:rPr>
              <a:t>imum</a:t>
            </a:r>
          </a:p>
          <a:p>
            <a:pPr marL="285750" indent="-285750">
              <a:buClr>
                <a:srgbClr val="C00000"/>
              </a:buClr>
              <a:buFont typeface="Arial" panose="020B0604020202020204" pitchFamily="34" charset="0"/>
              <a:buChar char="•"/>
            </a:pPr>
            <a:r>
              <a:rPr lang="en-US" sz="2400" b="1" dirty="0">
                <a:solidFill>
                  <a:srgbClr val="F77F00"/>
                </a:solidFill>
              </a:rPr>
              <a:t>Average</a:t>
            </a:r>
          </a:p>
          <a:p>
            <a:pPr marL="285750" indent="-285750">
              <a:buClr>
                <a:srgbClr val="C00000"/>
              </a:buClr>
              <a:buFont typeface="Arial" panose="020B0604020202020204" pitchFamily="34" charset="0"/>
              <a:buChar char="•"/>
            </a:pPr>
            <a:r>
              <a:rPr sz="2400" b="1" dirty="0">
                <a:solidFill>
                  <a:schemeClr val="accent5">
                    <a:lumMod val="75000"/>
                  </a:schemeClr>
                </a:solidFill>
              </a:rPr>
              <a:t>First</a:t>
            </a:r>
            <a:r>
              <a:rPr lang="en-US" sz="2400" b="1" dirty="0">
                <a:solidFill>
                  <a:schemeClr val="accent5">
                    <a:lumMod val="75000"/>
                  </a:schemeClr>
                </a:solidFill>
              </a:rPr>
              <a:t> in time</a:t>
            </a:r>
            <a:r>
              <a:rPr sz="2400" b="1" dirty="0">
                <a:solidFill>
                  <a:schemeClr val="accent5">
                    <a:lumMod val="75000"/>
                  </a:schemeClr>
                </a:solidFill>
              </a:rPr>
              <a:t> </a:t>
            </a:r>
            <a:endParaRPr lang="en-US" sz="2400" b="1" dirty="0">
              <a:solidFill>
                <a:schemeClr val="accent5">
                  <a:lumMod val="75000"/>
                </a:schemeClr>
              </a:solidFill>
            </a:endParaRPr>
          </a:p>
          <a:p>
            <a:pPr marL="285750" indent="-285750">
              <a:buClr>
                <a:srgbClr val="C00000"/>
              </a:buClr>
              <a:buFont typeface="Arial" panose="020B0604020202020204" pitchFamily="34" charset="0"/>
              <a:buChar char="•"/>
            </a:pPr>
            <a:r>
              <a:rPr sz="2400" b="1" dirty="0"/>
              <a:t>Last</a:t>
            </a:r>
            <a:r>
              <a:rPr lang="en-US" sz="2400" b="1" dirty="0"/>
              <a:t> in time</a:t>
            </a:r>
          </a:p>
          <a:p>
            <a:pPr>
              <a:buClr>
                <a:srgbClr val="C00000"/>
              </a:buClr>
            </a:pPr>
            <a:r>
              <a:rPr lang="en-US" sz="2400" dirty="0"/>
              <a:t>Utilization of all temporal information in HMM</a:t>
            </a:r>
          </a:p>
        </p:txBody>
      </p:sp>
      <p:pic>
        <p:nvPicPr>
          <p:cNvPr id="4" name="Screen Shot 2018-10-01 at 18.33.43.png" descr="Screen Shot 2018-10-01 at 18.33.43.png">
            <a:extLst>
              <a:ext uri="{FF2B5EF4-FFF2-40B4-BE49-F238E27FC236}">
                <a16:creationId xmlns:a16="http://schemas.microsoft.com/office/drawing/2014/main" id="{6D5359E5-4D60-694C-A7A3-444404D09266}"/>
              </a:ext>
            </a:extLst>
          </p:cNvPr>
          <p:cNvPicPr>
            <a:picLocks noChangeAspect="1"/>
          </p:cNvPicPr>
          <p:nvPr/>
        </p:nvPicPr>
        <p:blipFill rotWithShape="1">
          <a:blip r:embed="rId3">
            <a:extLst>
              <a:ext uri="{BEBA8EAE-BF5A-486C-A8C5-ECC9F3942E4B}">
                <a14:imgProps xmlns:a14="http://schemas.microsoft.com/office/drawing/2010/main">
                  <a14:imgLayer>
                    <a14:imgEffect>
                      <a14:sharpenSoften amount="50000"/>
                    </a14:imgEffect>
                  </a14:imgLayer>
                </a14:imgProps>
              </a:ext>
            </a:extLst>
          </a:blip>
          <a:srcRect l="235" r="48311" b="20731"/>
          <a:stretch/>
        </p:blipFill>
        <p:spPr>
          <a:xfrm>
            <a:off x="4345806" y="854868"/>
            <a:ext cx="4138863" cy="3590771"/>
          </a:xfrm>
          <a:prstGeom prst="rect">
            <a:avLst/>
          </a:prstGeom>
          <a:ln w="12700">
            <a:solidFill>
              <a:schemeClr val="tx2">
                <a:lumMod val="60000"/>
                <a:lumOff val="40000"/>
              </a:schemeClr>
            </a:solidFill>
            <a:miter lim="400000"/>
          </a:ln>
        </p:spPr>
      </p:pic>
      <p:sp>
        <p:nvSpPr>
          <p:cNvPr id="2" name="TextBox 1">
            <a:extLst>
              <a:ext uri="{FF2B5EF4-FFF2-40B4-BE49-F238E27FC236}">
                <a16:creationId xmlns:a16="http://schemas.microsoft.com/office/drawing/2014/main" id="{841C87C5-B350-A746-8361-DAD603D8C3FA}"/>
              </a:ext>
            </a:extLst>
          </p:cNvPr>
          <p:cNvSpPr txBox="1"/>
          <p:nvPr/>
        </p:nvSpPr>
        <p:spPr>
          <a:xfrm>
            <a:off x="4470935" y="3544895"/>
            <a:ext cx="1116530" cy="261610"/>
          </a:xfrm>
          <a:prstGeom prst="rect">
            <a:avLst/>
          </a:prstGeom>
          <a:noFill/>
        </p:spPr>
        <p:txBody>
          <a:bodyPr wrap="square" rtlCol="0">
            <a:spAutoFit/>
          </a:bodyPr>
          <a:lstStyle/>
          <a:p>
            <a:r>
              <a:rPr lang="en-US" sz="1100" b="1" dirty="0">
                <a:solidFill>
                  <a:srgbClr val="114C43"/>
                </a:solidFill>
                <a:highlight>
                  <a:srgbClr val="00FFFF"/>
                </a:highlight>
                <a:latin typeface="Athelas" panose="02000503000000020003" pitchFamily="2" charset="77"/>
              </a:rPr>
              <a:t>HR minimum</a:t>
            </a:r>
          </a:p>
        </p:txBody>
      </p:sp>
      <p:sp>
        <p:nvSpPr>
          <p:cNvPr id="7" name="TextBox 6">
            <a:extLst>
              <a:ext uri="{FF2B5EF4-FFF2-40B4-BE49-F238E27FC236}">
                <a16:creationId xmlns:a16="http://schemas.microsoft.com/office/drawing/2014/main" id="{B2851AA0-8D81-8440-BF55-FC0429AB7FB4}"/>
              </a:ext>
            </a:extLst>
          </p:cNvPr>
          <p:cNvSpPr txBox="1"/>
          <p:nvPr/>
        </p:nvSpPr>
        <p:spPr>
          <a:xfrm>
            <a:off x="6939152" y="3821894"/>
            <a:ext cx="1116530" cy="276999"/>
          </a:xfrm>
          <a:prstGeom prst="rect">
            <a:avLst/>
          </a:prstGeom>
          <a:noFill/>
        </p:spPr>
        <p:txBody>
          <a:bodyPr wrap="square" rtlCol="0">
            <a:spAutoFit/>
          </a:bodyPr>
          <a:lstStyle/>
          <a:p>
            <a:r>
              <a:rPr lang="en-US" sz="1200" b="1" dirty="0">
                <a:solidFill>
                  <a:srgbClr val="114C43"/>
                </a:solidFill>
                <a:highlight>
                  <a:srgbClr val="C0C0C0"/>
                </a:highlight>
                <a:latin typeface="Athelas" panose="02000503000000020003" pitchFamily="2" charset="77"/>
              </a:rPr>
              <a:t>BP minimum</a:t>
            </a:r>
          </a:p>
        </p:txBody>
      </p:sp>
      <p:sp>
        <p:nvSpPr>
          <p:cNvPr id="8" name="TextBox 7">
            <a:extLst>
              <a:ext uri="{FF2B5EF4-FFF2-40B4-BE49-F238E27FC236}">
                <a16:creationId xmlns:a16="http://schemas.microsoft.com/office/drawing/2014/main" id="{E2F86401-9900-1141-8421-CCC72C73E246}"/>
              </a:ext>
            </a:extLst>
          </p:cNvPr>
          <p:cNvSpPr txBox="1"/>
          <p:nvPr/>
        </p:nvSpPr>
        <p:spPr>
          <a:xfrm>
            <a:off x="6158482" y="1879948"/>
            <a:ext cx="1116530" cy="261610"/>
          </a:xfrm>
          <a:prstGeom prst="rect">
            <a:avLst/>
          </a:prstGeom>
          <a:noFill/>
        </p:spPr>
        <p:txBody>
          <a:bodyPr wrap="square" rtlCol="0">
            <a:spAutoFit/>
          </a:bodyPr>
          <a:lstStyle/>
          <a:p>
            <a:r>
              <a:rPr lang="en-US" sz="1100" b="1" dirty="0">
                <a:solidFill>
                  <a:srgbClr val="C00000"/>
                </a:solidFill>
                <a:highlight>
                  <a:srgbClr val="00FFFF"/>
                </a:highlight>
                <a:latin typeface="Athelas" panose="02000503000000020003" pitchFamily="2" charset="77"/>
              </a:rPr>
              <a:t>HR maximum</a:t>
            </a:r>
          </a:p>
        </p:txBody>
      </p:sp>
      <p:sp>
        <p:nvSpPr>
          <p:cNvPr id="9" name="TextBox 8">
            <a:extLst>
              <a:ext uri="{FF2B5EF4-FFF2-40B4-BE49-F238E27FC236}">
                <a16:creationId xmlns:a16="http://schemas.microsoft.com/office/drawing/2014/main" id="{A1264803-2215-4541-AC69-C2B4BED8CF2F}"/>
              </a:ext>
            </a:extLst>
          </p:cNvPr>
          <p:cNvSpPr txBox="1"/>
          <p:nvPr/>
        </p:nvSpPr>
        <p:spPr>
          <a:xfrm>
            <a:off x="7428783" y="1681443"/>
            <a:ext cx="1116530" cy="261610"/>
          </a:xfrm>
          <a:prstGeom prst="rect">
            <a:avLst/>
          </a:prstGeom>
          <a:noFill/>
        </p:spPr>
        <p:txBody>
          <a:bodyPr wrap="square" rtlCol="0">
            <a:spAutoFit/>
          </a:bodyPr>
          <a:lstStyle/>
          <a:p>
            <a:r>
              <a:rPr lang="en-US" sz="1100" b="1" dirty="0">
                <a:solidFill>
                  <a:srgbClr val="C00000"/>
                </a:solidFill>
                <a:highlight>
                  <a:srgbClr val="C0C0C0"/>
                </a:highlight>
                <a:latin typeface="Athelas" panose="02000503000000020003" pitchFamily="2" charset="77"/>
              </a:rPr>
              <a:t>BP maximum</a:t>
            </a:r>
          </a:p>
        </p:txBody>
      </p:sp>
      <p:sp>
        <p:nvSpPr>
          <p:cNvPr id="3" name="Rectangle 2">
            <a:extLst>
              <a:ext uri="{FF2B5EF4-FFF2-40B4-BE49-F238E27FC236}">
                <a16:creationId xmlns:a16="http://schemas.microsoft.com/office/drawing/2014/main" id="{677E169C-EE19-A34A-94DF-B6B821B40E62}"/>
              </a:ext>
            </a:extLst>
          </p:cNvPr>
          <p:cNvSpPr/>
          <p:nvPr/>
        </p:nvSpPr>
        <p:spPr>
          <a:xfrm>
            <a:off x="5426378" y="3162793"/>
            <a:ext cx="885179" cy="261610"/>
          </a:xfrm>
          <a:prstGeom prst="rect">
            <a:avLst/>
          </a:prstGeom>
        </p:spPr>
        <p:txBody>
          <a:bodyPr wrap="square">
            <a:spAutoFit/>
          </a:bodyPr>
          <a:lstStyle/>
          <a:p>
            <a:r>
              <a:rPr lang="en-US" sz="1100" b="1" dirty="0">
                <a:solidFill>
                  <a:srgbClr val="F77F00"/>
                </a:solidFill>
                <a:highlight>
                  <a:srgbClr val="C0C0C0"/>
                </a:highlight>
                <a:latin typeface="Athelas" panose="02000503000000020003" pitchFamily="2" charset="77"/>
              </a:rPr>
              <a:t>BP Average</a:t>
            </a:r>
          </a:p>
        </p:txBody>
      </p:sp>
      <p:sp>
        <p:nvSpPr>
          <p:cNvPr id="12" name="Rectangle 11">
            <a:extLst>
              <a:ext uri="{FF2B5EF4-FFF2-40B4-BE49-F238E27FC236}">
                <a16:creationId xmlns:a16="http://schemas.microsoft.com/office/drawing/2014/main" id="{C1133E66-1AFD-6D44-A002-1FE816CA4A52}"/>
              </a:ext>
            </a:extLst>
          </p:cNvPr>
          <p:cNvSpPr/>
          <p:nvPr/>
        </p:nvSpPr>
        <p:spPr>
          <a:xfrm>
            <a:off x="5587465" y="2337069"/>
            <a:ext cx="918841" cy="261610"/>
          </a:xfrm>
          <a:prstGeom prst="rect">
            <a:avLst/>
          </a:prstGeom>
        </p:spPr>
        <p:txBody>
          <a:bodyPr wrap="square">
            <a:spAutoFit/>
          </a:bodyPr>
          <a:lstStyle/>
          <a:p>
            <a:r>
              <a:rPr lang="en-US" sz="1100" b="1" dirty="0">
                <a:solidFill>
                  <a:srgbClr val="F77F00"/>
                </a:solidFill>
                <a:highlight>
                  <a:srgbClr val="00FFFF"/>
                </a:highlight>
                <a:latin typeface="Athelas" panose="02000503000000020003" pitchFamily="2" charset="77"/>
              </a:rPr>
              <a:t>HR Average</a:t>
            </a:r>
          </a:p>
        </p:txBody>
      </p:sp>
      <p:sp>
        <p:nvSpPr>
          <p:cNvPr id="13" name="Rectangle 12">
            <a:extLst>
              <a:ext uri="{FF2B5EF4-FFF2-40B4-BE49-F238E27FC236}">
                <a16:creationId xmlns:a16="http://schemas.microsoft.com/office/drawing/2014/main" id="{C3C15932-038D-0641-8CB1-9513DA0F2092}"/>
              </a:ext>
            </a:extLst>
          </p:cNvPr>
          <p:cNvSpPr/>
          <p:nvPr/>
        </p:nvSpPr>
        <p:spPr>
          <a:xfrm>
            <a:off x="4413603" y="1819942"/>
            <a:ext cx="702436" cy="246221"/>
          </a:xfrm>
          <a:prstGeom prst="rect">
            <a:avLst/>
          </a:prstGeom>
        </p:spPr>
        <p:txBody>
          <a:bodyPr wrap="square">
            <a:spAutoFit/>
          </a:bodyPr>
          <a:lstStyle/>
          <a:p>
            <a:r>
              <a:rPr lang="en-US" sz="1000" b="1" dirty="0">
                <a:solidFill>
                  <a:schemeClr val="accent5"/>
                </a:solidFill>
                <a:highlight>
                  <a:srgbClr val="C0C0C0"/>
                </a:highlight>
                <a:latin typeface="Athelas" panose="02000503000000020003" pitchFamily="2" charset="77"/>
              </a:rPr>
              <a:t>BP First</a:t>
            </a:r>
          </a:p>
        </p:txBody>
      </p:sp>
      <p:sp>
        <p:nvSpPr>
          <p:cNvPr id="14" name="Rectangle 13">
            <a:extLst>
              <a:ext uri="{FF2B5EF4-FFF2-40B4-BE49-F238E27FC236}">
                <a16:creationId xmlns:a16="http://schemas.microsoft.com/office/drawing/2014/main" id="{C98A1D15-9352-3E47-9941-9E0E97D69F57}"/>
              </a:ext>
            </a:extLst>
          </p:cNvPr>
          <p:cNvSpPr/>
          <p:nvPr/>
        </p:nvSpPr>
        <p:spPr>
          <a:xfrm>
            <a:off x="4470935" y="3709650"/>
            <a:ext cx="984669" cy="261610"/>
          </a:xfrm>
          <a:prstGeom prst="rect">
            <a:avLst/>
          </a:prstGeom>
        </p:spPr>
        <p:txBody>
          <a:bodyPr wrap="square">
            <a:spAutoFit/>
          </a:bodyPr>
          <a:lstStyle/>
          <a:p>
            <a:r>
              <a:rPr lang="en-US" sz="1100" b="1" dirty="0">
                <a:solidFill>
                  <a:schemeClr val="accent5"/>
                </a:solidFill>
                <a:highlight>
                  <a:srgbClr val="00FFFF"/>
                </a:highlight>
                <a:latin typeface="Athelas" panose="02000503000000020003" pitchFamily="2" charset="77"/>
              </a:rPr>
              <a:t>HR First</a:t>
            </a:r>
          </a:p>
        </p:txBody>
      </p:sp>
      <p:sp>
        <p:nvSpPr>
          <p:cNvPr id="15" name="Rectangle 14">
            <a:extLst>
              <a:ext uri="{FF2B5EF4-FFF2-40B4-BE49-F238E27FC236}">
                <a16:creationId xmlns:a16="http://schemas.microsoft.com/office/drawing/2014/main" id="{579ABB2A-6994-DD42-96FD-18E3B6834386}"/>
              </a:ext>
            </a:extLst>
          </p:cNvPr>
          <p:cNvSpPr/>
          <p:nvPr/>
        </p:nvSpPr>
        <p:spPr>
          <a:xfrm>
            <a:off x="7852587" y="2948124"/>
            <a:ext cx="702436" cy="246221"/>
          </a:xfrm>
          <a:prstGeom prst="rect">
            <a:avLst/>
          </a:prstGeom>
        </p:spPr>
        <p:txBody>
          <a:bodyPr wrap="square">
            <a:spAutoFit/>
          </a:bodyPr>
          <a:lstStyle/>
          <a:p>
            <a:r>
              <a:rPr lang="en-US" sz="1000" b="1" dirty="0">
                <a:highlight>
                  <a:srgbClr val="C0C0C0"/>
                </a:highlight>
                <a:latin typeface="Athelas" panose="02000503000000020003" pitchFamily="2" charset="77"/>
              </a:rPr>
              <a:t>BP Last</a:t>
            </a:r>
          </a:p>
        </p:txBody>
      </p:sp>
      <p:sp>
        <p:nvSpPr>
          <p:cNvPr id="16" name="Rectangle 15">
            <a:extLst>
              <a:ext uri="{FF2B5EF4-FFF2-40B4-BE49-F238E27FC236}">
                <a16:creationId xmlns:a16="http://schemas.microsoft.com/office/drawing/2014/main" id="{4A784D4E-645F-BA40-97B1-C5D3E322B1B9}"/>
              </a:ext>
            </a:extLst>
          </p:cNvPr>
          <p:cNvSpPr/>
          <p:nvPr/>
        </p:nvSpPr>
        <p:spPr>
          <a:xfrm>
            <a:off x="7812555" y="2735505"/>
            <a:ext cx="702436" cy="246221"/>
          </a:xfrm>
          <a:prstGeom prst="rect">
            <a:avLst/>
          </a:prstGeom>
        </p:spPr>
        <p:txBody>
          <a:bodyPr wrap="square">
            <a:spAutoFit/>
          </a:bodyPr>
          <a:lstStyle/>
          <a:p>
            <a:r>
              <a:rPr lang="en-US" sz="1000" b="1" dirty="0">
                <a:highlight>
                  <a:srgbClr val="00FFFF"/>
                </a:highlight>
                <a:latin typeface="Athelas" panose="02000503000000020003" pitchFamily="2" charset="77"/>
              </a:rPr>
              <a:t>HR Last</a:t>
            </a:r>
          </a:p>
        </p:txBody>
      </p:sp>
      <p:sp>
        <p:nvSpPr>
          <p:cNvPr id="11" name="Multiply 10">
            <a:extLst>
              <a:ext uri="{FF2B5EF4-FFF2-40B4-BE49-F238E27FC236}">
                <a16:creationId xmlns:a16="http://schemas.microsoft.com/office/drawing/2014/main" id="{D3FBC316-62DC-3042-8A35-641ADA5DE97C}"/>
              </a:ext>
            </a:extLst>
          </p:cNvPr>
          <p:cNvSpPr/>
          <p:nvPr/>
        </p:nvSpPr>
        <p:spPr>
          <a:xfrm>
            <a:off x="6803586" y="2066163"/>
            <a:ext cx="125129" cy="119269"/>
          </a:xfrm>
          <a:prstGeom prst="mathMultiply">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9" name="Multiply 18">
            <a:extLst>
              <a:ext uri="{FF2B5EF4-FFF2-40B4-BE49-F238E27FC236}">
                <a16:creationId xmlns:a16="http://schemas.microsoft.com/office/drawing/2014/main" id="{549EA2D8-CBE0-7A45-951F-3B5EA65B718A}"/>
              </a:ext>
            </a:extLst>
          </p:cNvPr>
          <p:cNvSpPr/>
          <p:nvPr/>
        </p:nvSpPr>
        <p:spPr>
          <a:xfrm>
            <a:off x="7438395" y="1681443"/>
            <a:ext cx="125129" cy="119269"/>
          </a:xfrm>
          <a:prstGeom prst="mathMultiply">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20" name="Multiply 19">
            <a:extLst>
              <a:ext uri="{FF2B5EF4-FFF2-40B4-BE49-F238E27FC236}">
                <a16:creationId xmlns:a16="http://schemas.microsoft.com/office/drawing/2014/main" id="{766A6D80-616B-7E4B-BC11-7CE7CA7F393C}"/>
              </a:ext>
            </a:extLst>
          </p:cNvPr>
          <p:cNvSpPr/>
          <p:nvPr/>
        </p:nvSpPr>
        <p:spPr>
          <a:xfrm>
            <a:off x="7881470" y="2925520"/>
            <a:ext cx="125129" cy="119269"/>
          </a:xfrm>
          <a:prstGeom prst="mathMultiply">
            <a:avLst/>
          </a:prstGeom>
          <a:solidFill>
            <a:schemeClr val="dk1"/>
          </a:solidFill>
          <a:ln>
            <a:noFill/>
          </a:ln>
        </p:spPr>
        <p:style>
          <a:lnRef idx="0">
            <a:scrgbClr r="0" g="0" b="0"/>
          </a:lnRef>
          <a:fillRef idx="0">
            <a:scrgbClr r="0" g="0" b="0"/>
          </a:fillRef>
          <a:effectRef idx="0">
            <a:scrgbClr r="0" g="0" b="0"/>
          </a:effectRef>
          <a:fontRef idx="minor">
            <a:schemeClr val="lt1"/>
          </a:fontRef>
        </p:style>
        <p:txBody>
          <a:bodyPr lIns="91440" tIns="91440" bIns="91440" rtlCol="0" anchor="t"/>
          <a:lstStyle/>
          <a:p>
            <a:pPr algn="ctr"/>
            <a:endParaRPr lang="en-US" sz="1200" dirty="0" err="1">
              <a:solidFill>
                <a:schemeClr val="tx1"/>
              </a:solidFill>
              <a:latin typeface="Roboto Regular"/>
              <a:cs typeface="Roboto Regular"/>
            </a:endParaRPr>
          </a:p>
        </p:txBody>
      </p:sp>
      <p:sp>
        <p:nvSpPr>
          <p:cNvPr id="21" name="Multiply 20">
            <a:extLst>
              <a:ext uri="{FF2B5EF4-FFF2-40B4-BE49-F238E27FC236}">
                <a16:creationId xmlns:a16="http://schemas.microsoft.com/office/drawing/2014/main" id="{BC921468-1997-4E4F-A573-5D97473696CB}"/>
              </a:ext>
            </a:extLst>
          </p:cNvPr>
          <p:cNvSpPr/>
          <p:nvPr/>
        </p:nvSpPr>
        <p:spPr>
          <a:xfrm>
            <a:off x="6290108" y="2540889"/>
            <a:ext cx="125129" cy="119269"/>
          </a:xfrm>
          <a:prstGeom prst="mathMultiply">
            <a:avLst/>
          </a:prstGeom>
          <a:solidFill>
            <a:srgbClr val="F77F00"/>
          </a:solidFill>
          <a:ln>
            <a:solidFill>
              <a:srgbClr val="F77F00"/>
            </a:solidFill>
          </a:ln>
        </p:spPr>
        <p:style>
          <a:lnRef idx="0">
            <a:scrgbClr r="0" g="0" b="0"/>
          </a:lnRef>
          <a:fillRef idx="0">
            <a:scrgbClr r="0" g="0" b="0"/>
          </a:fillRef>
          <a:effectRef idx="0">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22" name="Multiply 21">
            <a:extLst>
              <a:ext uri="{FF2B5EF4-FFF2-40B4-BE49-F238E27FC236}">
                <a16:creationId xmlns:a16="http://schemas.microsoft.com/office/drawing/2014/main" id="{253FFE4A-F862-9641-8D96-0E25F4C9499B}"/>
              </a:ext>
            </a:extLst>
          </p:cNvPr>
          <p:cNvSpPr/>
          <p:nvPr/>
        </p:nvSpPr>
        <p:spPr>
          <a:xfrm>
            <a:off x="5806404" y="3079701"/>
            <a:ext cx="125129" cy="119269"/>
          </a:xfrm>
          <a:prstGeom prst="mathMultiply">
            <a:avLst/>
          </a:prstGeom>
          <a:solidFill>
            <a:srgbClr val="F77F00"/>
          </a:solidFill>
          <a:ln>
            <a:solidFill>
              <a:srgbClr val="F77F00"/>
            </a:solidFill>
          </a:ln>
        </p:spPr>
        <p:style>
          <a:lnRef idx="0">
            <a:scrgbClr r="0" g="0" b="0"/>
          </a:lnRef>
          <a:fillRef idx="0">
            <a:scrgbClr r="0" g="0" b="0"/>
          </a:fillRef>
          <a:effectRef idx="0">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23" name="Multiply 22">
            <a:extLst>
              <a:ext uri="{FF2B5EF4-FFF2-40B4-BE49-F238E27FC236}">
                <a16:creationId xmlns:a16="http://schemas.microsoft.com/office/drawing/2014/main" id="{278A7D98-BA77-754D-B954-25AF4A0DAA11}"/>
              </a:ext>
            </a:extLst>
          </p:cNvPr>
          <p:cNvSpPr/>
          <p:nvPr/>
        </p:nvSpPr>
        <p:spPr>
          <a:xfrm>
            <a:off x="4562318" y="3425626"/>
            <a:ext cx="125129" cy="119269"/>
          </a:xfrm>
          <a:prstGeom prst="mathMultiply">
            <a:avLst/>
          </a:prstGeom>
          <a:solidFill>
            <a:srgbClr val="114C43"/>
          </a:solidFill>
          <a:ln>
            <a:noFill/>
          </a:ln>
        </p:spPr>
        <p:style>
          <a:lnRef idx="0">
            <a:scrgbClr r="0" g="0" b="0"/>
          </a:lnRef>
          <a:fillRef idx="0">
            <a:scrgbClr r="0" g="0" b="0"/>
          </a:fillRef>
          <a:effectRef idx="0">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24" name="Multiply 23">
            <a:extLst>
              <a:ext uri="{FF2B5EF4-FFF2-40B4-BE49-F238E27FC236}">
                <a16:creationId xmlns:a16="http://schemas.microsoft.com/office/drawing/2014/main" id="{6654CFA8-055A-F440-B8BD-95FDAC068A38}"/>
              </a:ext>
            </a:extLst>
          </p:cNvPr>
          <p:cNvSpPr/>
          <p:nvPr/>
        </p:nvSpPr>
        <p:spPr>
          <a:xfrm>
            <a:off x="7842043" y="3844856"/>
            <a:ext cx="125129" cy="119269"/>
          </a:xfrm>
          <a:prstGeom prst="mathMultiply">
            <a:avLst/>
          </a:prstGeom>
          <a:solidFill>
            <a:srgbClr val="114C43"/>
          </a:solidFill>
          <a:ln>
            <a:noFill/>
          </a:ln>
        </p:spPr>
        <p:style>
          <a:lnRef idx="0">
            <a:scrgbClr r="0" g="0" b="0"/>
          </a:lnRef>
          <a:fillRef idx="0">
            <a:scrgbClr r="0" g="0" b="0"/>
          </a:fillRef>
          <a:effectRef idx="0">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25" name="Multiply 24">
            <a:extLst>
              <a:ext uri="{FF2B5EF4-FFF2-40B4-BE49-F238E27FC236}">
                <a16:creationId xmlns:a16="http://schemas.microsoft.com/office/drawing/2014/main" id="{24F5A16A-9855-EC44-BC54-AA88D909D0EC}"/>
              </a:ext>
            </a:extLst>
          </p:cNvPr>
          <p:cNvSpPr/>
          <p:nvPr/>
        </p:nvSpPr>
        <p:spPr>
          <a:xfrm>
            <a:off x="4499753" y="1961343"/>
            <a:ext cx="125129" cy="119269"/>
          </a:xfrm>
          <a:prstGeom prst="mathMultiply">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26" name="Multiply 25">
            <a:extLst>
              <a:ext uri="{FF2B5EF4-FFF2-40B4-BE49-F238E27FC236}">
                <a16:creationId xmlns:a16="http://schemas.microsoft.com/office/drawing/2014/main" id="{E7AB5113-59EE-A648-9980-4AE17F938120}"/>
              </a:ext>
            </a:extLst>
          </p:cNvPr>
          <p:cNvSpPr/>
          <p:nvPr/>
        </p:nvSpPr>
        <p:spPr>
          <a:xfrm>
            <a:off x="4562318" y="3326618"/>
            <a:ext cx="125129" cy="119269"/>
          </a:xfrm>
          <a:prstGeom prst="mathMultiply">
            <a:avLst/>
          </a:prstGeom>
          <a:solidFill>
            <a:schemeClr val="accent5"/>
          </a:solidFill>
          <a:ln>
            <a:noFill/>
          </a:ln>
        </p:spPr>
        <p:style>
          <a:lnRef idx="0">
            <a:scrgbClr r="0" g="0" b="0"/>
          </a:lnRef>
          <a:fillRef idx="0">
            <a:scrgbClr r="0" g="0" b="0"/>
          </a:fillRef>
          <a:effectRef idx="0">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7" name="TextBox 16">
            <a:extLst>
              <a:ext uri="{FF2B5EF4-FFF2-40B4-BE49-F238E27FC236}">
                <a16:creationId xmlns:a16="http://schemas.microsoft.com/office/drawing/2014/main" id="{EBD77B5A-09A3-C14E-A752-15648A8B9FDE}"/>
              </a:ext>
            </a:extLst>
          </p:cNvPr>
          <p:cNvSpPr txBox="1"/>
          <p:nvPr/>
        </p:nvSpPr>
        <p:spPr>
          <a:xfrm>
            <a:off x="4345806" y="874954"/>
            <a:ext cx="4880112" cy="246221"/>
          </a:xfrm>
          <a:prstGeom prst="rect">
            <a:avLst/>
          </a:prstGeom>
          <a:noFill/>
        </p:spPr>
        <p:txBody>
          <a:bodyPr wrap="square" rtlCol="0">
            <a:spAutoFit/>
          </a:bodyPr>
          <a:lstStyle/>
          <a:p>
            <a:r>
              <a:rPr lang="en-US" sz="1000" b="1" dirty="0">
                <a:latin typeface="Athelas" panose="02000503000000020003" pitchFamily="2" charset="77"/>
              </a:rPr>
              <a:t>Annotated example for a given patient and 2 physiological measurement</a:t>
            </a:r>
          </a:p>
        </p:txBody>
      </p:sp>
    </p:spTree>
    <p:extLst>
      <p:ext uri="{BB962C8B-B14F-4D97-AF65-F5344CB8AC3E}">
        <p14:creationId xmlns:p14="http://schemas.microsoft.com/office/powerpoint/2010/main" val="3890023849"/>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Visualization of Data for a single patient"/>
          <p:cNvSpPr txBox="1">
            <a:spLocks noGrp="1"/>
          </p:cNvSpPr>
          <p:nvPr>
            <p:ph type="title"/>
          </p:nvPr>
        </p:nvSpPr>
        <p:spPr>
          <a:xfrm>
            <a:off x="547080" y="374937"/>
            <a:ext cx="6777732" cy="344710"/>
          </a:xfrm>
          <a:prstGeom prst="rect">
            <a:avLst/>
          </a:prstGeom>
        </p:spPr>
        <p:txBody>
          <a:bodyPr/>
          <a:lstStyle>
            <a:lvl1pPr defTabSz="484886">
              <a:defRPr sz="6640"/>
            </a:lvl1pPr>
          </a:lstStyle>
          <a:p>
            <a:r>
              <a:rPr sz="2800" dirty="0"/>
              <a:t>Visualization of Data for a single patient</a:t>
            </a:r>
          </a:p>
        </p:txBody>
      </p:sp>
      <p:pic>
        <p:nvPicPr>
          <p:cNvPr id="140" name="Screen Shot 2018-10-01 at 18.33.43.png" descr="Screen Shot 2018-10-01 at 18.33.43.png"/>
          <p:cNvPicPr>
            <a:picLocks noChangeAspect="1"/>
          </p:cNvPicPr>
          <p:nvPr/>
        </p:nvPicPr>
        <p:blipFill rotWithShape="1">
          <a:blip r:embed="rId3">
            <a:extLst/>
          </a:blip>
          <a:srcRect l="51847" b="9853"/>
          <a:stretch/>
        </p:blipFill>
        <p:spPr>
          <a:xfrm>
            <a:off x="2706624" y="818127"/>
            <a:ext cx="3682149" cy="3881890"/>
          </a:xfrm>
          <a:prstGeom prst="rect">
            <a:avLst/>
          </a:prstGeom>
          <a:ln w="12700">
            <a:miter lim="400000"/>
          </a:ln>
        </p:spPr>
      </p:pic>
      <p:sp>
        <p:nvSpPr>
          <p:cNvPr id="2" name="TextBox 1">
            <a:extLst>
              <a:ext uri="{FF2B5EF4-FFF2-40B4-BE49-F238E27FC236}">
                <a16:creationId xmlns:a16="http://schemas.microsoft.com/office/drawing/2014/main" id="{ACA8E3F6-B1A4-C74A-B6FA-C67764D73C8B}"/>
              </a:ext>
            </a:extLst>
          </p:cNvPr>
          <p:cNvSpPr txBox="1"/>
          <p:nvPr/>
        </p:nvSpPr>
        <p:spPr>
          <a:xfrm>
            <a:off x="541721" y="1404163"/>
            <a:ext cx="2057400" cy="2616101"/>
          </a:xfrm>
          <a:prstGeom prst="rect">
            <a:avLst/>
          </a:prstGeom>
          <a:noFill/>
        </p:spPr>
        <p:txBody>
          <a:bodyPr wrap="square" rtlCol="0">
            <a:spAutoFit/>
          </a:bodyPr>
          <a:lstStyle/>
          <a:p>
            <a:pPr marL="342900" indent="-342900">
              <a:buFont typeface="Arial" panose="020B0604020202020204" pitchFamily="34" charset="0"/>
              <a:buChar char="•"/>
            </a:pPr>
            <a:r>
              <a:rPr lang="en-US" sz="2000" dirty="0"/>
              <a:t>Providing more data</a:t>
            </a:r>
            <a:r>
              <a:rPr lang="fa-IR" sz="2000" dirty="0"/>
              <a:t> </a:t>
            </a:r>
            <a:r>
              <a:rPr lang="en-US" sz="2000" dirty="0"/>
              <a:t>to model</a:t>
            </a:r>
          </a:p>
          <a:p>
            <a:pPr marL="342900" indent="-342900">
              <a:buFont typeface="Arial" panose="020B0604020202020204" pitchFamily="34" charset="0"/>
              <a:buChar char="•"/>
            </a:pPr>
            <a:endParaRPr lang="en-US" sz="2000" dirty="0"/>
          </a:p>
          <a:p>
            <a:pPr marL="342900" indent="-342900">
              <a:buFont typeface="Arial" panose="020B0604020202020204" pitchFamily="34" charset="0"/>
              <a:buChar char="•"/>
            </a:pPr>
            <a:r>
              <a:rPr lang="en-US" sz="2000" dirty="0"/>
              <a:t>Capturing more dynamics</a:t>
            </a:r>
          </a:p>
          <a:p>
            <a:pPr marL="342900" indent="-342900">
              <a:buFont typeface="Arial" panose="020B0604020202020204" pitchFamily="34" charset="0"/>
              <a:buChar char="•"/>
            </a:pPr>
            <a:endParaRPr lang="en-US" dirty="0"/>
          </a:p>
        </p:txBody>
      </p:sp>
      <p:sp>
        <p:nvSpPr>
          <p:cNvPr id="3" name="Left-Right Arrow 2">
            <a:extLst>
              <a:ext uri="{FF2B5EF4-FFF2-40B4-BE49-F238E27FC236}">
                <a16:creationId xmlns:a16="http://schemas.microsoft.com/office/drawing/2014/main" id="{DF41CFA6-D1AE-D045-BE6B-E6BC4962CEB7}"/>
              </a:ext>
            </a:extLst>
          </p:cNvPr>
          <p:cNvSpPr/>
          <p:nvPr/>
        </p:nvSpPr>
        <p:spPr>
          <a:xfrm>
            <a:off x="3993940" y="2791957"/>
            <a:ext cx="636950" cy="164592"/>
          </a:xfrm>
          <a:prstGeom prst="leftRightArrow">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rtl="1" fontAlgn="base">
              <a:spcBef>
                <a:spcPct val="0"/>
              </a:spcBef>
              <a:spcAft>
                <a:spcPct val="0"/>
              </a:spcAft>
            </a:pPr>
            <a:endParaRPr lang="en-US" sz="1200" dirty="0" err="1">
              <a:solidFill>
                <a:srgbClr val="FFFFFF"/>
              </a:solidFill>
              <a:latin typeface="Roboto Regular"/>
              <a:cs typeface="Roboto Regular"/>
            </a:endParaRPr>
          </a:p>
        </p:txBody>
      </p:sp>
      <p:sp>
        <p:nvSpPr>
          <p:cNvPr id="6" name="Left-Right Arrow 5">
            <a:extLst>
              <a:ext uri="{FF2B5EF4-FFF2-40B4-BE49-F238E27FC236}">
                <a16:creationId xmlns:a16="http://schemas.microsoft.com/office/drawing/2014/main" id="{F44FD9ED-0678-5A47-BAF7-60F79AB5A04B}"/>
              </a:ext>
            </a:extLst>
          </p:cNvPr>
          <p:cNvSpPr/>
          <p:nvPr/>
        </p:nvSpPr>
        <p:spPr>
          <a:xfrm>
            <a:off x="3356990" y="2874253"/>
            <a:ext cx="636950" cy="164592"/>
          </a:xfrm>
          <a:prstGeom prst="leftRightArrow">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rtl="1" fontAlgn="base">
              <a:spcBef>
                <a:spcPct val="0"/>
              </a:spcBef>
              <a:spcAft>
                <a:spcPct val="0"/>
              </a:spcAft>
            </a:pPr>
            <a:endParaRPr lang="en-US" sz="1200" dirty="0" err="1">
              <a:solidFill>
                <a:srgbClr val="FFFFFF"/>
              </a:solidFill>
              <a:latin typeface="Roboto Regular"/>
              <a:cs typeface="Roboto Regular"/>
            </a:endParaRPr>
          </a:p>
        </p:txBody>
      </p:sp>
      <p:sp>
        <p:nvSpPr>
          <p:cNvPr id="4" name="Multiply 3">
            <a:extLst>
              <a:ext uri="{FF2B5EF4-FFF2-40B4-BE49-F238E27FC236}">
                <a16:creationId xmlns:a16="http://schemas.microsoft.com/office/drawing/2014/main" id="{334C00A8-FEFF-A24F-99E1-A6B4F021EF84}"/>
              </a:ext>
            </a:extLst>
          </p:cNvPr>
          <p:cNvSpPr/>
          <p:nvPr/>
        </p:nvSpPr>
        <p:spPr>
          <a:xfrm>
            <a:off x="3333111" y="2712214"/>
            <a:ext cx="115988" cy="109728"/>
          </a:xfrm>
          <a:prstGeom prst="mathMultiply">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9" name="Multiply 8">
            <a:extLst>
              <a:ext uri="{FF2B5EF4-FFF2-40B4-BE49-F238E27FC236}">
                <a16:creationId xmlns:a16="http://schemas.microsoft.com/office/drawing/2014/main" id="{1E3DD12F-6603-2440-B097-66F515A0AB04}"/>
              </a:ext>
            </a:extLst>
          </p:cNvPr>
          <p:cNvSpPr/>
          <p:nvPr/>
        </p:nvSpPr>
        <p:spPr>
          <a:xfrm>
            <a:off x="3877952" y="2712214"/>
            <a:ext cx="115988" cy="109728"/>
          </a:xfrm>
          <a:prstGeom prst="mathMultiply">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0" name="Multiply 9">
            <a:extLst>
              <a:ext uri="{FF2B5EF4-FFF2-40B4-BE49-F238E27FC236}">
                <a16:creationId xmlns:a16="http://schemas.microsoft.com/office/drawing/2014/main" id="{D82A52DC-3DEF-004F-928A-98D8FEFA2B14}"/>
              </a:ext>
            </a:extLst>
          </p:cNvPr>
          <p:cNvSpPr/>
          <p:nvPr/>
        </p:nvSpPr>
        <p:spPr>
          <a:xfrm>
            <a:off x="4549017" y="2370838"/>
            <a:ext cx="115988" cy="109728"/>
          </a:xfrm>
          <a:prstGeom prst="mathMultiply">
            <a:avLst/>
          </a:prstGeom>
          <a:solidFill>
            <a:schemeClr val="accent1"/>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1" name="Multiply 10">
            <a:extLst>
              <a:ext uri="{FF2B5EF4-FFF2-40B4-BE49-F238E27FC236}">
                <a16:creationId xmlns:a16="http://schemas.microsoft.com/office/drawing/2014/main" id="{F8FF190E-B7D1-8E4C-AF59-6EECF6199738}"/>
              </a:ext>
            </a:extLst>
          </p:cNvPr>
          <p:cNvSpPr/>
          <p:nvPr/>
        </p:nvSpPr>
        <p:spPr>
          <a:xfrm>
            <a:off x="3782062" y="2163573"/>
            <a:ext cx="91440" cy="91440"/>
          </a:xfrm>
          <a:prstGeom prst="mathMultiply">
            <a:avLst/>
          </a:prstGeom>
          <a:ln/>
        </p:spPr>
        <p:style>
          <a:lnRef idx="2">
            <a:schemeClr val="accent5">
              <a:shade val="50000"/>
            </a:schemeClr>
          </a:lnRef>
          <a:fillRef idx="1">
            <a:schemeClr val="accent5"/>
          </a:fillRef>
          <a:effectRef idx="0">
            <a:schemeClr val="accent5"/>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12" name="Multiply 11">
            <a:extLst>
              <a:ext uri="{FF2B5EF4-FFF2-40B4-BE49-F238E27FC236}">
                <a16:creationId xmlns:a16="http://schemas.microsoft.com/office/drawing/2014/main" id="{B34CA6D8-51EF-C642-AC5C-BB45BFCB1450}"/>
              </a:ext>
            </a:extLst>
          </p:cNvPr>
          <p:cNvSpPr/>
          <p:nvPr/>
        </p:nvSpPr>
        <p:spPr>
          <a:xfrm>
            <a:off x="3404110" y="2279397"/>
            <a:ext cx="91440" cy="91440"/>
          </a:xfrm>
          <a:prstGeom prst="mathMultiply">
            <a:avLst/>
          </a:prstGeom>
          <a:ln/>
        </p:spPr>
        <p:style>
          <a:lnRef idx="2">
            <a:schemeClr val="accent5">
              <a:shade val="50000"/>
            </a:schemeClr>
          </a:lnRef>
          <a:fillRef idx="1">
            <a:schemeClr val="accent5"/>
          </a:fillRef>
          <a:effectRef idx="0">
            <a:schemeClr val="accent5"/>
          </a:effectRef>
          <a:fontRef idx="minor">
            <a:schemeClr val="lt1"/>
          </a:fontRef>
        </p:style>
        <p:txBody>
          <a:bodyPr lIns="91440" tIns="91440" bIns="91440" rtlCol="0" anchor="t"/>
          <a:lstStyle/>
          <a:p>
            <a:pPr algn="ctr"/>
            <a:endParaRPr lang="en-US" sz="1200" dirty="0" err="1">
              <a:solidFill>
                <a:srgbClr val="FFFFFF"/>
              </a:solidFill>
              <a:latin typeface="Roboto Regular"/>
              <a:cs typeface="Roboto Regular"/>
            </a:endParaRPr>
          </a:p>
        </p:txBody>
      </p:sp>
      <p:sp>
        <p:nvSpPr>
          <p:cNvPr id="5" name="TextBox 4">
            <a:extLst>
              <a:ext uri="{FF2B5EF4-FFF2-40B4-BE49-F238E27FC236}">
                <a16:creationId xmlns:a16="http://schemas.microsoft.com/office/drawing/2014/main" id="{7230C2B1-4999-8F44-B43B-6A8B930BB597}"/>
              </a:ext>
            </a:extLst>
          </p:cNvPr>
          <p:cNvSpPr txBox="1"/>
          <p:nvPr/>
        </p:nvSpPr>
        <p:spPr>
          <a:xfrm>
            <a:off x="3126102" y="1966653"/>
            <a:ext cx="1038939" cy="276999"/>
          </a:xfrm>
          <a:prstGeom prst="rect">
            <a:avLst/>
          </a:prstGeom>
          <a:noFill/>
        </p:spPr>
        <p:txBody>
          <a:bodyPr wrap="square" rtlCol="0">
            <a:spAutoFit/>
          </a:bodyPr>
          <a:lstStyle/>
          <a:p>
            <a:pPr algn="r" rtl="1" fontAlgn="base">
              <a:spcBef>
                <a:spcPct val="0"/>
              </a:spcBef>
              <a:spcAft>
                <a:spcPct val="0"/>
              </a:spcAft>
            </a:pPr>
            <a:r>
              <a:rPr lang="en-US" sz="1200" dirty="0">
                <a:solidFill>
                  <a:schemeClr val="accent5">
                    <a:lumMod val="75000"/>
                  </a:schemeClr>
                </a:solidFill>
              </a:rPr>
              <a:t>overlooked</a:t>
            </a:r>
          </a:p>
        </p:txBody>
      </p:sp>
      <p:sp>
        <p:nvSpPr>
          <p:cNvPr id="15" name="Left-Right Arrow 14">
            <a:extLst>
              <a:ext uri="{FF2B5EF4-FFF2-40B4-BE49-F238E27FC236}">
                <a16:creationId xmlns:a16="http://schemas.microsoft.com/office/drawing/2014/main" id="{2BB02C64-8D2D-1E40-825E-2ECED734F3F1}"/>
              </a:ext>
            </a:extLst>
          </p:cNvPr>
          <p:cNvSpPr/>
          <p:nvPr/>
        </p:nvSpPr>
        <p:spPr>
          <a:xfrm>
            <a:off x="3153484" y="1701873"/>
            <a:ext cx="591230" cy="136076"/>
          </a:xfrm>
          <a:prstGeom prst="leftRightArrow">
            <a:avLst/>
          </a:prstGeom>
          <a:solidFill>
            <a:schemeClr val="accent5"/>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rtl="1" fontAlgn="base">
              <a:spcBef>
                <a:spcPct val="0"/>
              </a:spcBef>
              <a:spcAft>
                <a:spcPct val="0"/>
              </a:spcAft>
            </a:pPr>
            <a:endParaRPr lang="en-US" sz="1200" dirty="0" err="1">
              <a:solidFill>
                <a:srgbClr val="FFFFFF"/>
              </a:solidFill>
              <a:latin typeface="Roboto Regular"/>
              <a:cs typeface="Roboto Regular"/>
            </a:endParaRPr>
          </a:p>
        </p:txBody>
      </p:sp>
      <p:sp>
        <p:nvSpPr>
          <p:cNvPr id="16" name="Left-Right Arrow 15">
            <a:extLst>
              <a:ext uri="{FF2B5EF4-FFF2-40B4-BE49-F238E27FC236}">
                <a16:creationId xmlns:a16="http://schemas.microsoft.com/office/drawing/2014/main" id="{E997C7A1-7B0E-394B-801E-11B0C2200216}"/>
              </a:ext>
            </a:extLst>
          </p:cNvPr>
          <p:cNvSpPr/>
          <p:nvPr/>
        </p:nvSpPr>
        <p:spPr>
          <a:xfrm>
            <a:off x="3625121" y="1879791"/>
            <a:ext cx="591230" cy="136076"/>
          </a:xfrm>
          <a:prstGeom prst="leftRightArrow">
            <a:avLst/>
          </a:prstGeom>
          <a:solidFill>
            <a:schemeClr val="accent5"/>
          </a:solidFill>
          <a:ln>
            <a:noFill/>
          </a:ln>
          <a:effectLst/>
          <a:scene3d>
            <a:camera prst="orthographicFront">
              <a:rot lat="0" lon="0" rev="0"/>
            </a:camera>
            <a:lightRig rig="threePt" dir="t">
              <a:rot lat="0" lon="0" rev="1200000"/>
            </a:lightRig>
          </a:scene3d>
          <a:sp3d/>
        </p:spPr>
        <p:style>
          <a:lnRef idx="0">
            <a:schemeClr val="lt1">
              <a:hueOff val="0"/>
              <a:satOff val="0"/>
              <a:lumOff val="0"/>
              <a:alphaOff val="0"/>
            </a:schemeClr>
          </a:lnRef>
          <a:fillRef idx="3">
            <a:scrgbClr r="0" g="0" b="0"/>
          </a:fillRef>
          <a:effectRef idx="3">
            <a:scrgbClr r="0" g="0" b="0"/>
          </a:effectRef>
          <a:fontRef idx="minor">
            <a:schemeClr val="lt1"/>
          </a:fontRef>
        </p:style>
        <p:txBody>
          <a:bodyPr lIns="91440" tIns="91440" bIns="91440" rtlCol="0" anchor="t"/>
          <a:lstStyle/>
          <a:p>
            <a:pPr algn="ctr" rtl="1" fontAlgn="base">
              <a:spcBef>
                <a:spcPct val="0"/>
              </a:spcBef>
              <a:spcAft>
                <a:spcPct val="0"/>
              </a:spcAft>
            </a:pPr>
            <a:endParaRPr lang="en-US" sz="1200" dirty="0" err="1">
              <a:solidFill>
                <a:srgbClr val="FFFFFF"/>
              </a:solidFill>
              <a:latin typeface="Roboto Regular"/>
              <a:cs typeface="Roboto Regular"/>
            </a:endParaRPr>
          </a:p>
        </p:txBody>
      </p:sp>
    </p:spTree>
    <p:extLst>
      <p:ext uri="{BB962C8B-B14F-4D97-AF65-F5344CB8AC3E}">
        <p14:creationId xmlns:p14="http://schemas.microsoft.com/office/powerpoint/2010/main" val="3138723258"/>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HMM model Overview"/>
          <p:cNvSpPr txBox="1">
            <a:spLocks noGrp="1"/>
          </p:cNvSpPr>
          <p:nvPr>
            <p:ph type="title"/>
          </p:nvPr>
        </p:nvSpPr>
        <p:spPr>
          <a:xfrm>
            <a:off x="518205" y="284054"/>
            <a:ext cx="6777732" cy="320088"/>
          </a:xfrm>
          <a:prstGeom prst="rect">
            <a:avLst/>
          </a:prstGeom>
        </p:spPr>
        <p:txBody>
          <a:bodyPr/>
          <a:lstStyle/>
          <a:p>
            <a:r>
              <a:rPr dirty="0"/>
              <a:t>HMM </a:t>
            </a:r>
            <a:r>
              <a:rPr lang="en-US" dirty="0"/>
              <a:t>M</a:t>
            </a:r>
            <a:r>
              <a:rPr dirty="0"/>
              <a:t>odel</a:t>
            </a:r>
            <a:r>
              <a:rPr lang="en-US" dirty="0"/>
              <a:t> Big Picture</a:t>
            </a:r>
            <a:endParaRPr dirty="0"/>
          </a:p>
        </p:txBody>
      </p:sp>
      <p:pic>
        <p:nvPicPr>
          <p:cNvPr id="3" name="Picture 2">
            <a:extLst>
              <a:ext uri="{FF2B5EF4-FFF2-40B4-BE49-F238E27FC236}">
                <a16:creationId xmlns:a16="http://schemas.microsoft.com/office/drawing/2014/main" id="{124FD3C8-DBB0-C644-9E5F-188D7DE52FDA}"/>
              </a:ext>
            </a:extLst>
          </p:cNvPr>
          <p:cNvPicPr>
            <a:picLocks noChangeAspect="1"/>
          </p:cNvPicPr>
          <p:nvPr/>
        </p:nvPicPr>
        <p:blipFill rotWithShape="1">
          <a:blip r:embed="rId3"/>
          <a:srcRect r="1965" b="11743"/>
          <a:stretch/>
        </p:blipFill>
        <p:spPr>
          <a:xfrm>
            <a:off x="188530" y="809893"/>
            <a:ext cx="7514296" cy="3888859"/>
          </a:xfrm>
          <a:prstGeom prst="rect">
            <a:avLst/>
          </a:prstGeom>
        </p:spPr>
      </p:pic>
      <p:sp>
        <p:nvSpPr>
          <p:cNvPr id="2" name="TextBox 1">
            <a:extLst>
              <a:ext uri="{FF2B5EF4-FFF2-40B4-BE49-F238E27FC236}">
                <a16:creationId xmlns:a16="http://schemas.microsoft.com/office/drawing/2014/main" id="{AC8B44BB-453F-3341-96D1-98FED7F1A2B5}"/>
              </a:ext>
            </a:extLst>
          </p:cNvPr>
          <p:cNvSpPr txBox="1"/>
          <p:nvPr/>
        </p:nvSpPr>
        <p:spPr>
          <a:xfrm>
            <a:off x="2922104" y="1133061"/>
            <a:ext cx="2494722" cy="246221"/>
          </a:xfrm>
          <a:prstGeom prst="rect">
            <a:avLst/>
          </a:prstGeom>
          <a:noFill/>
        </p:spPr>
        <p:txBody>
          <a:bodyPr wrap="square" rtlCol="0">
            <a:spAutoFit/>
          </a:bodyPr>
          <a:lstStyle/>
          <a:p>
            <a:r>
              <a:rPr lang="en-US" sz="1000" dirty="0">
                <a:highlight>
                  <a:srgbClr val="FFFF00"/>
                </a:highlight>
              </a:rPr>
              <a:t>Average, median or last time point value</a:t>
            </a:r>
          </a:p>
        </p:txBody>
      </p:sp>
      <p:sp>
        <p:nvSpPr>
          <p:cNvPr id="4" name="TextBox 3">
            <a:extLst>
              <a:ext uri="{FF2B5EF4-FFF2-40B4-BE49-F238E27FC236}">
                <a16:creationId xmlns:a16="http://schemas.microsoft.com/office/drawing/2014/main" id="{A45CE937-16A5-7F46-9914-C4F5BFA803D3}"/>
              </a:ext>
            </a:extLst>
          </p:cNvPr>
          <p:cNvSpPr txBox="1"/>
          <p:nvPr/>
        </p:nvSpPr>
        <p:spPr>
          <a:xfrm>
            <a:off x="518205" y="1133061"/>
            <a:ext cx="2842591" cy="230832"/>
          </a:xfrm>
          <a:prstGeom prst="rect">
            <a:avLst/>
          </a:prstGeom>
          <a:noFill/>
        </p:spPr>
        <p:txBody>
          <a:bodyPr wrap="square" rtlCol="0">
            <a:spAutoFit/>
          </a:bodyPr>
          <a:lstStyle/>
          <a:p>
            <a:r>
              <a:rPr lang="en-US" sz="900" dirty="0" err="1">
                <a:highlight>
                  <a:srgbClr val="FFFF00"/>
                </a:highlight>
              </a:rPr>
              <a:t>Physionet</a:t>
            </a:r>
            <a:r>
              <a:rPr lang="en-US" sz="900" dirty="0">
                <a:highlight>
                  <a:srgbClr val="FFFF00"/>
                </a:highlight>
              </a:rPr>
              <a:t> 2012 data after imputation</a:t>
            </a:r>
          </a:p>
        </p:txBody>
      </p:sp>
      <p:sp>
        <p:nvSpPr>
          <p:cNvPr id="5" name="TextBox 4">
            <a:extLst>
              <a:ext uri="{FF2B5EF4-FFF2-40B4-BE49-F238E27FC236}">
                <a16:creationId xmlns:a16="http://schemas.microsoft.com/office/drawing/2014/main" id="{86826F85-3161-6B49-B895-DD432E66ACD0}"/>
              </a:ext>
            </a:extLst>
          </p:cNvPr>
          <p:cNvSpPr txBox="1"/>
          <p:nvPr/>
        </p:nvSpPr>
        <p:spPr>
          <a:xfrm>
            <a:off x="5416826" y="1061891"/>
            <a:ext cx="2951922" cy="246221"/>
          </a:xfrm>
          <a:prstGeom prst="rect">
            <a:avLst/>
          </a:prstGeom>
          <a:noFill/>
        </p:spPr>
        <p:txBody>
          <a:bodyPr wrap="square" rtlCol="0">
            <a:spAutoFit/>
          </a:bodyPr>
          <a:lstStyle/>
          <a:p>
            <a:r>
              <a:rPr lang="en-US" sz="1000" dirty="0">
                <a:highlight>
                  <a:srgbClr val="FFFF00"/>
                </a:highlight>
              </a:rPr>
              <a:t>Observations for a multi-feature Gaussian model</a:t>
            </a:r>
          </a:p>
        </p:txBody>
      </p:sp>
      <p:sp>
        <p:nvSpPr>
          <p:cNvPr id="7" name="TextBox 6">
            <a:extLst>
              <a:ext uri="{FF2B5EF4-FFF2-40B4-BE49-F238E27FC236}">
                <a16:creationId xmlns:a16="http://schemas.microsoft.com/office/drawing/2014/main" id="{70D2329E-B451-5242-A8A0-46721F255882}"/>
              </a:ext>
            </a:extLst>
          </p:cNvPr>
          <p:cNvSpPr txBox="1"/>
          <p:nvPr/>
        </p:nvSpPr>
        <p:spPr>
          <a:xfrm>
            <a:off x="909959" y="3200400"/>
            <a:ext cx="2290441" cy="246221"/>
          </a:xfrm>
          <a:prstGeom prst="rect">
            <a:avLst/>
          </a:prstGeom>
          <a:noFill/>
        </p:spPr>
        <p:txBody>
          <a:bodyPr wrap="square" rtlCol="0">
            <a:spAutoFit/>
          </a:bodyPr>
          <a:lstStyle/>
          <a:p>
            <a:r>
              <a:rPr lang="en-US" sz="1000" dirty="0">
                <a:highlight>
                  <a:srgbClr val="FFFF00"/>
                </a:highlight>
              </a:rPr>
              <a:t>Most likely sequence of states</a:t>
            </a:r>
          </a:p>
        </p:txBody>
      </p:sp>
      <p:sp>
        <p:nvSpPr>
          <p:cNvPr id="9" name="TextBox 8">
            <a:extLst>
              <a:ext uri="{FF2B5EF4-FFF2-40B4-BE49-F238E27FC236}">
                <a16:creationId xmlns:a16="http://schemas.microsoft.com/office/drawing/2014/main" id="{ED2B8224-2A45-7047-BA6E-2A4D7B422C9F}"/>
              </a:ext>
            </a:extLst>
          </p:cNvPr>
          <p:cNvSpPr txBox="1"/>
          <p:nvPr/>
        </p:nvSpPr>
        <p:spPr>
          <a:xfrm>
            <a:off x="7702826" y="1370164"/>
            <a:ext cx="1441174" cy="830997"/>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en-US" sz="1200" dirty="0">
                <a:latin typeface="Athelas" panose="02000503000000020003" pitchFamily="2" charset="77"/>
                <a:cs typeface="Apple Chancery" panose="03020702040506060504" pitchFamily="66" charset="-79"/>
              </a:rPr>
              <a:t>Parameters: </a:t>
            </a:r>
          </a:p>
          <a:p>
            <a:r>
              <a:rPr lang="en-US" sz="1200" dirty="0">
                <a:latin typeface="Athelas" panose="02000503000000020003" pitchFamily="2" charset="77"/>
                <a:cs typeface="Apple Chancery" panose="03020702040506060504" pitchFamily="66" charset="-79"/>
              </a:rPr>
              <a:t># of states = 5</a:t>
            </a:r>
          </a:p>
          <a:p>
            <a:r>
              <a:rPr lang="en-US" sz="1200" dirty="0">
                <a:latin typeface="Athelas" panose="02000503000000020003" pitchFamily="2" charset="77"/>
                <a:cs typeface="Apple Chancery" panose="03020702040506060504" pitchFamily="66" charset="-79"/>
              </a:rPr>
              <a:t>Time resolution = 8</a:t>
            </a:r>
          </a:p>
          <a:p>
            <a:r>
              <a:rPr lang="en-US" sz="1200" dirty="0">
                <a:latin typeface="Athelas" panose="02000503000000020003" pitchFamily="2" charset="77"/>
                <a:cs typeface="Apple Chancery" panose="03020702040506060504" pitchFamily="66" charset="-79"/>
              </a:rPr>
              <a:t># of sequence = 6</a:t>
            </a:r>
          </a:p>
        </p:txBody>
      </p:sp>
      <p:sp>
        <p:nvSpPr>
          <p:cNvPr id="10" name="TextBox 9">
            <a:extLst>
              <a:ext uri="{FF2B5EF4-FFF2-40B4-BE49-F238E27FC236}">
                <a16:creationId xmlns:a16="http://schemas.microsoft.com/office/drawing/2014/main" id="{0B62F350-4678-244E-BE58-7CA873AEA1D7}"/>
              </a:ext>
            </a:extLst>
          </p:cNvPr>
          <p:cNvSpPr txBox="1"/>
          <p:nvPr/>
        </p:nvSpPr>
        <p:spPr>
          <a:xfrm>
            <a:off x="5603132" y="4072686"/>
            <a:ext cx="1498252" cy="707886"/>
          </a:xfrm>
          <a:prstGeom prst="rect">
            <a:avLst/>
          </a:prstGeom>
          <a:noFill/>
        </p:spPr>
        <p:txBody>
          <a:bodyPr wrap="square" rtlCol="0">
            <a:spAutoFit/>
          </a:bodyPr>
          <a:lstStyle/>
          <a:p>
            <a:r>
              <a:rPr lang="en-US" sz="1000" dirty="0">
                <a:highlight>
                  <a:srgbClr val="FFFF00"/>
                </a:highlight>
              </a:rPr>
              <a:t>First and last worked the best among all combinations + small number of features</a:t>
            </a:r>
          </a:p>
        </p:txBody>
      </p:sp>
    </p:spTree>
    <p:extLst>
      <p:ext uri="{BB962C8B-B14F-4D97-AF65-F5344CB8AC3E}">
        <p14:creationId xmlns:p14="http://schemas.microsoft.com/office/powerpoint/2010/main" val="231505678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Overlapping or exclusive time windows"/>
          <p:cNvSpPr txBox="1">
            <a:spLocks noGrp="1"/>
          </p:cNvSpPr>
          <p:nvPr>
            <p:ph type="title"/>
          </p:nvPr>
        </p:nvSpPr>
        <p:spPr>
          <a:xfrm>
            <a:off x="547080" y="30228"/>
            <a:ext cx="6777732" cy="689420"/>
          </a:xfrm>
          <a:prstGeom prst="rect">
            <a:avLst/>
          </a:prstGeom>
        </p:spPr>
        <p:txBody>
          <a:bodyPr/>
          <a:lstStyle>
            <a:lvl1pPr defTabSz="484886">
              <a:defRPr sz="6640"/>
            </a:lvl1pPr>
          </a:lstStyle>
          <a:p>
            <a:r>
              <a:rPr lang="en-US" sz="2800" dirty="0"/>
              <a:t>Design choices-Non/</a:t>
            </a:r>
            <a:r>
              <a:rPr sz="2800" dirty="0"/>
              <a:t>Overlapping time windows</a:t>
            </a:r>
          </a:p>
        </p:txBody>
      </p:sp>
      <p:pic>
        <p:nvPicPr>
          <p:cNvPr id="3" name="Picture 2">
            <a:extLst>
              <a:ext uri="{FF2B5EF4-FFF2-40B4-BE49-F238E27FC236}">
                <a16:creationId xmlns:a16="http://schemas.microsoft.com/office/drawing/2014/main" id="{40554028-C108-4C4E-A0EB-DB93B43AA028}"/>
              </a:ext>
            </a:extLst>
          </p:cNvPr>
          <p:cNvPicPr>
            <a:picLocks noChangeAspect="1"/>
          </p:cNvPicPr>
          <p:nvPr/>
        </p:nvPicPr>
        <p:blipFill rotWithShape="1">
          <a:blip r:embed="rId3"/>
          <a:srcRect l="426" t="1726" r="64079" b="20851"/>
          <a:stretch/>
        </p:blipFill>
        <p:spPr>
          <a:xfrm>
            <a:off x="1" y="963039"/>
            <a:ext cx="2864466" cy="2704290"/>
          </a:xfrm>
          <a:prstGeom prst="rect">
            <a:avLst/>
          </a:prstGeom>
        </p:spPr>
      </p:pic>
      <p:pic>
        <p:nvPicPr>
          <p:cNvPr id="6" name="Picture 5">
            <a:extLst>
              <a:ext uri="{FF2B5EF4-FFF2-40B4-BE49-F238E27FC236}">
                <a16:creationId xmlns:a16="http://schemas.microsoft.com/office/drawing/2014/main" id="{60FC731E-A056-9146-A14E-7B1EC380A8C5}"/>
              </a:ext>
            </a:extLst>
          </p:cNvPr>
          <p:cNvPicPr>
            <a:picLocks noChangeAspect="1"/>
          </p:cNvPicPr>
          <p:nvPr/>
        </p:nvPicPr>
        <p:blipFill rotWithShape="1">
          <a:blip r:embed="rId3"/>
          <a:srcRect l="49609" r="13476" b="19294"/>
          <a:stretch/>
        </p:blipFill>
        <p:spPr>
          <a:xfrm>
            <a:off x="2945615" y="963039"/>
            <a:ext cx="2991585" cy="2830830"/>
          </a:xfrm>
          <a:prstGeom prst="rect">
            <a:avLst/>
          </a:prstGeom>
        </p:spPr>
      </p:pic>
      <p:grpSp>
        <p:nvGrpSpPr>
          <p:cNvPr id="10" name="Group 9">
            <a:extLst>
              <a:ext uri="{FF2B5EF4-FFF2-40B4-BE49-F238E27FC236}">
                <a16:creationId xmlns:a16="http://schemas.microsoft.com/office/drawing/2014/main" id="{B5DDAA5E-B9D3-914D-A587-D9B7F158C46D}"/>
              </a:ext>
            </a:extLst>
          </p:cNvPr>
          <p:cNvGrpSpPr/>
          <p:nvPr/>
        </p:nvGrpSpPr>
        <p:grpSpPr>
          <a:xfrm>
            <a:off x="5774347" y="867605"/>
            <a:ext cx="3393931" cy="3021698"/>
            <a:chOff x="2247089" y="816524"/>
            <a:chExt cx="4347241" cy="3949226"/>
          </a:xfrm>
        </p:grpSpPr>
        <p:grpSp>
          <p:nvGrpSpPr>
            <p:cNvPr id="11" name="Group 10">
              <a:extLst>
                <a:ext uri="{FF2B5EF4-FFF2-40B4-BE49-F238E27FC236}">
                  <a16:creationId xmlns:a16="http://schemas.microsoft.com/office/drawing/2014/main" id="{D9E44864-C1F2-D54E-9003-2001FD9F89F3}"/>
                </a:ext>
              </a:extLst>
            </p:cNvPr>
            <p:cNvGrpSpPr/>
            <p:nvPr/>
          </p:nvGrpSpPr>
          <p:grpSpPr>
            <a:xfrm>
              <a:off x="2247089" y="991126"/>
              <a:ext cx="4202350" cy="3278223"/>
              <a:chOff x="700391" y="1167319"/>
              <a:chExt cx="3599235" cy="2723746"/>
            </a:xfrm>
          </p:grpSpPr>
          <p:pic>
            <p:nvPicPr>
              <p:cNvPr id="14" name="Screen Shot 2018-10-02 at 17.06.47.png" descr="Screen Shot 2018-10-02 at 17.06.47.png">
                <a:extLst>
                  <a:ext uri="{FF2B5EF4-FFF2-40B4-BE49-F238E27FC236}">
                    <a16:creationId xmlns:a16="http://schemas.microsoft.com/office/drawing/2014/main" id="{98C0F1D7-4282-9C42-9AA8-42A074A16C31}"/>
                  </a:ext>
                </a:extLst>
              </p:cNvPr>
              <p:cNvPicPr>
                <a:picLocks noChangeAspect="1"/>
              </p:cNvPicPr>
              <p:nvPr/>
            </p:nvPicPr>
            <p:blipFill rotWithShape="1">
              <a:blip r:embed="rId4">
                <a:extLst/>
              </a:blip>
              <a:srcRect l="1889" t="2954" r="53779" b="20905"/>
              <a:stretch/>
            </p:blipFill>
            <p:spPr>
              <a:xfrm>
                <a:off x="700391" y="1167319"/>
                <a:ext cx="3599235" cy="2723746"/>
              </a:xfrm>
              <a:prstGeom prst="rect">
                <a:avLst/>
              </a:prstGeom>
              <a:ln w="12700">
                <a:miter lim="400000"/>
              </a:ln>
            </p:spPr>
          </p:pic>
          <p:pic>
            <p:nvPicPr>
              <p:cNvPr id="15" name="Picture 14">
                <a:extLst>
                  <a:ext uri="{FF2B5EF4-FFF2-40B4-BE49-F238E27FC236}">
                    <a16:creationId xmlns:a16="http://schemas.microsoft.com/office/drawing/2014/main" id="{C3EAF2CF-3416-D146-9CEE-63B49FEAE6C8}"/>
                  </a:ext>
                </a:extLst>
              </p:cNvPr>
              <p:cNvPicPr>
                <a:picLocks noChangeAspect="1"/>
              </p:cNvPicPr>
              <p:nvPr/>
            </p:nvPicPr>
            <p:blipFill>
              <a:blip r:embed="rId5"/>
              <a:stretch>
                <a:fillRect/>
              </a:stretch>
            </p:blipFill>
            <p:spPr>
              <a:xfrm>
                <a:off x="1087313" y="1264595"/>
                <a:ext cx="3103124" cy="1167320"/>
              </a:xfrm>
              <a:prstGeom prst="rect">
                <a:avLst/>
              </a:prstGeom>
            </p:spPr>
          </p:pic>
        </p:grpSp>
        <p:sp>
          <p:nvSpPr>
            <p:cNvPr id="12" name="TextBox 11">
              <a:extLst>
                <a:ext uri="{FF2B5EF4-FFF2-40B4-BE49-F238E27FC236}">
                  <a16:creationId xmlns:a16="http://schemas.microsoft.com/office/drawing/2014/main" id="{13DFFCA9-CF84-2444-9FE2-15AA298CA388}"/>
                </a:ext>
              </a:extLst>
            </p:cNvPr>
            <p:cNvSpPr txBox="1"/>
            <p:nvPr/>
          </p:nvSpPr>
          <p:spPr>
            <a:xfrm>
              <a:off x="3486527" y="4122149"/>
              <a:ext cx="2047742" cy="643601"/>
            </a:xfrm>
            <a:prstGeom prst="rect">
              <a:avLst/>
            </a:prstGeom>
            <a:solidFill>
              <a:schemeClr val="bg1"/>
            </a:solidFill>
          </p:spPr>
          <p:txBody>
            <a:bodyPr wrap="square" rtlCol="0">
              <a:spAutoFit/>
            </a:bodyPr>
            <a:lstStyle/>
            <a:p>
              <a:r>
                <a:rPr lang="en-US" sz="1200" b="1" dirty="0"/>
                <a:t>Time frame index</a:t>
              </a:r>
            </a:p>
            <a:p>
              <a:endParaRPr lang="en-US" sz="1400" b="1" dirty="0"/>
            </a:p>
          </p:txBody>
        </p:sp>
        <p:sp>
          <p:nvSpPr>
            <p:cNvPr id="13" name="TextBox 12">
              <a:extLst>
                <a:ext uri="{FF2B5EF4-FFF2-40B4-BE49-F238E27FC236}">
                  <a16:creationId xmlns:a16="http://schemas.microsoft.com/office/drawing/2014/main" id="{4F422FEA-A9FF-9847-85BE-E6DD0558C6AD}"/>
                </a:ext>
              </a:extLst>
            </p:cNvPr>
            <p:cNvSpPr txBox="1"/>
            <p:nvPr/>
          </p:nvSpPr>
          <p:spPr>
            <a:xfrm>
              <a:off x="2698848" y="816524"/>
              <a:ext cx="3895482" cy="461665"/>
            </a:xfrm>
            <a:prstGeom prst="rect">
              <a:avLst/>
            </a:prstGeom>
            <a:solidFill>
              <a:schemeClr val="bg1"/>
            </a:solidFill>
          </p:spPr>
          <p:txBody>
            <a:bodyPr wrap="square" rtlCol="0">
              <a:spAutoFit/>
            </a:bodyPr>
            <a:lstStyle/>
            <a:p>
              <a:endParaRPr lang="en-US" dirty="0"/>
            </a:p>
          </p:txBody>
        </p:sp>
      </p:grpSp>
      <p:sp>
        <p:nvSpPr>
          <p:cNvPr id="16" name="TextBox 15">
            <a:extLst>
              <a:ext uri="{FF2B5EF4-FFF2-40B4-BE49-F238E27FC236}">
                <a16:creationId xmlns:a16="http://schemas.microsoft.com/office/drawing/2014/main" id="{EDC782F9-8943-244E-98A6-27636C721A18}"/>
              </a:ext>
            </a:extLst>
          </p:cNvPr>
          <p:cNvSpPr txBox="1"/>
          <p:nvPr/>
        </p:nvSpPr>
        <p:spPr>
          <a:xfrm>
            <a:off x="5954713" y="3961027"/>
            <a:ext cx="2920079" cy="323165"/>
          </a:xfrm>
          <a:prstGeom prst="rect">
            <a:avLst/>
          </a:prstGeom>
          <a:noFill/>
          <a:ln w="38100">
            <a:solidFill>
              <a:srgbClr val="C00000"/>
            </a:solidFill>
          </a:ln>
        </p:spPr>
        <p:txBody>
          <a:bodyPr wrap="square" rtlCol="0">
            <a:spAutoFit/>
          </a:bodyPr>
          <a:lstStyle/>
          <a:p>
            <a:r>
              <a:rPr lang="en-US" sz="1500" dirty="0"/>
              <a:t>Certainty across </a:t>
            </a:r>
            <a:r>
              <a:rPr lang="en-US" sz="1500" dirty="0" err="1"/>
              <a:t>timewindows</a:t>
            </a:r>
            <a:endParaRPr lang="en-US" sz="1800" dirty="0"/>
          </a:p>
        </p:txBody>
      </p:sp>
      <p:pic>
        <p:nvPicPr>
          <p:cNvPr id="17" name="Picture 16">
            <a:extLst>
              <a:ext uri="{FF2B5EF4-FFF2-40B4-BE49-F238E27FC236}">
                <a16:creationId xmlns:a16="http://schemas.microsoft.com/office/drawing/2014/main" id="{2FB6813B-C21C-E341-8CFC-E320340B08D2}"/>
              </a:ext>
            </a:extLst>
          </p:cNvPr>
          <p:cNvPicPr>
            <a:picLocks noChangeAspect="1"/>
          </p:cNvPicPr>
          <p:nvPr/>
        </p:nvPicPr>
        <p:blipFill rotWithShape="1">
          <a:blip r:embed="rId3"/>
          <a:srcRect l="36808" t="28426" r="58086" b="50368"/>
          <a:stretch/>
        </p:blipFill>
        <p:spPr>
          <a:xfrm>
            <a:off x="2631003" y="2634097"/>
            <a:ext cx="466927" cy="839279"/>
          </a:xfrm>
          <a:prstGeom prst="rect">
            <a:avLst/>
          </a:prstGeom>
        </p:spPr>
      </p:pic>
      <p:sp>
        <p:nvSpPr>
          <p:cNvPr id="24" name="TextBox 23">
            <a:extLst>
              <a:ext uri="{FF2B5EF4-FFF2-40B4-BE49-F238E27FC236}">
                <a16:creationId xmlns:a16="http://schemas.microsoft.com/office/drawing/2014/main" id="{09CDAD91-6CAC-384C-8902-B9B3B62D346E}"/>
              </a:ext>
            </a:extLst>
          </p:cNvPr>
          <p:cNvSpPr txBox="1"/>
          <p:nvPr/>
        </p:nvSpPr>
        <p:spPr>
          <a:xfrm>
            <a:off x="6479551" y="1061178"/>
            <a:ext cx="2451802" cy="523220"/>
          </a:xfrm>
          <a:prstGeom prst="rect">
            <a:avLst/>
          </a:prstGeom>
          <a:noFill/>
        </p:spPr>
        <p:txBody>
          <a:bodyPr wrap="square" rtlCol="0">
            <a:spAutoFit/>
          </a:bodyPr>
          <a:lstStyle/>
          <a:p>
            <a:r>
              <a:rPr lang="en-US" sz="1400" dirty="0"/>
              <a:t>Overlapping time windows</a:t>
            </a:r>
          </a:p>
          <a:p>
            <a:endParaRPr lang="en-US" sz="1400" dirty="0"/>
          </a:p>
        </p:txBody>
      </p:sp>
      <p:sp>
        <p:nvSpPr>
          <p:cNvPr id="25" name="TextBox 24">
            <a:extLst>
              <a:ext uri="{FF2B5EF4-FFF2-40B4-BE49-F238E27FC236}">
                <a16:creationId xmlns:a16="http://schemas.microsoft.com/office/drawing/2014/main" id="{3E5D7179-795F-B942-B44C-48857B4EF4CA}"/>
              </a:ext>
            </a:extLst>
          </p:cNvPr>
          <p:cNvSpPr txBox="1"/>
          <p:nvPr/>
        </p:nvSpPr>
        <p:spPr>
          <a:xfrm>
            <a:off x="6267952" y="1892170"/>
            <a:ext cx="2759412" cy="307777"/>
          </a:xfrm>
          <a:prstGeom prst="rect">
            <a:avLst/>
          </a:prstGeom>
          <a:noFill/>
        </p:spPr>
        <p:txBody>
          <a:bodyPr wrap="square" rtlCol="0">
            <a:spAutoFit/>
          </a:bodyPr>
          <a:lstStyle/>
          <a:p>
            <a:r>
              <a:rPr lang="en-US" sz="1400" dirty="0"/>
              <a:t>Non overlapping time windows</a:t>
            </a:r>
          </a:p>
        </p:txBody>
      </p:sp>
      <p:sp>
        <p:nvSpPr>
          <p:cNvPr id="26" name="TextBox 25">
            <a:extLst>
              <a:ext uri="{FF2B5EF4-FFF2-40B4-BE49-F238E27FC236}">
                <a16:creationId xmlns:a16="http://schemas.microsoft.com/office/drawing/2014/main" id="{10DBB023-17AC-A64F-B229-1C2753457307}"/>
              </a:ext>
            </a:extLst>
          </p:cNvPr>
          <p:cNvSpPr txBox="1"/>
          <p:nvPr/>
        </p:nvSpPr>
        <p:spPr>
          <a:xfrm>
            <a:off x="3292569" y="3711780"/>
            <a:ext cx="2451802" cy="523220"/>
          </a:xfrm>
          <a:prstGeom prst="rect">
            <a:avLst/>
          </a:prstGeom>
          <a:noFill/>
        </p:spPr>
        <p:txBody>
          <a:bodyPr wrap="square" rtlCol="0">
            <a:spAutoFit/>
          </a:bodyPr>
          <a:lstStyle/>
          <a:p>
            <a:r>
              <a:rPr lang="en-US" sz="1400" dirty="0"/>
              <a:t>Overlapping time windows</a:t>
            </a:r>
          </a:p>
          <a:p>
            <a:endParaRPr lang="en-US" sz="1400" dirty="0"/>
          </a:p>
        </p:txBody>
      </p:sp>
      <p:sp>
        <p:nvSpPr>
          <p:cNvPr id="27" name="TextBox 26">
            <a:extLst>
              <a:ext uri="{FF2B5EF4-FFF2-40B4-BE49-F238E27FC236}">
                <a16:creationId xmlns:a16="http://schemas.microsoft.com/office/drawing/2014/main" id="{760C396B-BC04-624E-9455-54476379B8BF}"/>
              </a:ext>
            </a:extLst>
          </p:cNvPr>
          <p:cNvSpPr txBox="1"/>
          <p:nvPr/>
        </p:nvSpPr>
        <p:spPr>
          <a:xfrm>
            <a:off x="266255" y="3711780"/>
            <a:ext cx="2759412" cy="307777"/>
          </a:xfrm>
          <a:prstGeom prst="rect">
            <a:avLst/>
          </a:prstGeom>
          <a:noFill/>
        </p:spPr>
        <p:txBody>
          <a:bodyPr wrap="square" rtlCol="0">
            <a:spAutoFit/>
          </a:bodyPr>
          <a:lstStyle/>
          <a:p>
            <a:r>
              <a:rPr lang="en-US" sz="1400" dirty="0"/>
              <a:t>Non overlapping time windows</a:t>
            </a:r>
          </a:p>
        </p:txBody>
      </p:sp>
      <p:sp>
        <p:nvSpPr>
          <p:cNvPr id="4" name="TextBox 3">
            <a:extLst>
              <a:ext uri="{FF2B5EF4-FFF2-40B4-BE49-F238E27FC236}">
                <a16:creationId xmlns:a16="http://schemas.microsoft.com/office/drawing/2014/main" id="{57825520-38EE-2740-B787-B7D9B9B189A0}"/>
              </a:ext>
            </a:extLst>
          </p:cNvPr>
          <p:cNvSpPr txBox="1"/>
          <p:nvPr/>
        </p:nvSpPr>
        <p:spPr>
          <a:xfrm>
            <a:off x="95996" y="4019557"/>
            <a:ext cx="5753546" cy="646331"/>
          </a:xfrm>
          <a:prstGeom prst="rect">
            <a:avLst/>
          </a:prstGeom>
          <a:noFill/>
          <a:ln w="38100">
            <a:solidFill>
              <a:srgbClr val="C00000"/>
            </a:solidFill>
          </a:ln>
        </p:spPr>
        <p:txBody>
          <a:bodyPr wrap="square" rtlCol="0">
            <a:spAutoFit/>
          </a:bodyPr>
          <a:lstStyle/>
          <a:p>
            <a:r>
              <a:rPr lang="en-US" sz="1800" dirty="0"/>
              <a:t>Distribution and length of stay of patients across different start end pairs</a:t>
            </a:r>
          </a:p>
        </p:txBody>
      </p:sp>
    </p:spTree>
    <p:extLst>
      <p:ext uri="{BB962C8B-B14F-4D97-AF65-F5344CB8AC3E}">
        <p14:creationId xmlns:p14="http://schemas.microsoft.com/office/powerpoint/2010/main" val="2605365425"/>
      </p:ext>
    </p:extLst>
  </p:cSld>
  <p:clrMapOvr>
    <a:masterClrMapping/>
  </p:clrMapOvr>
  <p:transition spd="med"/>
</p:sld>
</file>

<file path=ppt/theme/theme1.xml><?xml version="1.0" encoding="utf-8"?>
<a:theme xmlns:a="http://schemas.openxmlformats.org/drawingml/2006/main" name="JPA Master PowerPoint">
  <a:themeElements>
    <a:clrScheme name="Custom 14">
      <a:dk1>
        <a:sysClr val="windowText" lastClr="000000"/>
      </a:dk1>
      <a:lt1>
        <a:sysClr val="window" lastClr="FFFFFF"/>
      </a:lt1>
      <a:dk2>
        <a:srgbClr val="404040"/>
      </a:dk2>
      <a:lt2>
        <a:srgbClr val="E1E1E1"/>
      </a:lt2>
      <a:accent1>
        <a:srgbClr val="CB333B"/>
      </a:accent1>
      <a:accent2>
        <a:srgbClr val="A2AAAD"/>
      </a:accent2>
      <a:accent3>
        <a:srgbClr val="000000"/>
      </a:accent3>
      <a:accent4>
        <a:srgbClr val="F2A900"/>
      </a:accent4>
      <a:accent5>
        <a:srgbClr val="440099"/>
      </a:accent5>
      <a:accent6>
        <a:srgbClr val="872651"/>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cene3d>
          <a:camera prst="orthographicFront">
            <a:rot lat="0" lon="0" rev="0"/>
          </a:camera>
          <a:lightRig rig="threePt" dir="t">
            <a:rot lat="0" lon="0" rev="1200000"/>
          </a:lightRig>
        </a:scene3d>
        <a:sp3d/>
      </a:spPr>
      <a:bodyPr lIns="91440" tIns="91440" bIns="91440" rtlCol="0" anchor="t"/>
      <a:lstStyle>
        <a:defPPr algn="ctr">
          <a:defRPr sz="1200" dirty="0" err="1" smtClean="0">
            <a:solidFill>
              <a:srgbClr val="FFFFFF"/>
            </a:solidFill>
            <a:latin typeface="Roboto Regular"/>
            <a:cs typeface="Roboto Regular"/>
          </a:defRPr>
        </a:defPPr>
      </a:lstStyle>
      <a:style>
        <a:lnRef idx="0">
          <a:schemeClr val="lt1">
            <a:hueOff val="0"/>
            <a:satOff val="0"/>
            <a:lumOff val="0"/>
            <a:alphaOff val="0"/>
          </a:schemeClr>
        </a:lnRef>
        <a:fillRef idx="3">
          <a:scrgbClr r="0" g="0" b="0"/>
        </a:fillRef>
        <a:effectRef idx="3">
          <a:scrgbClr r="0" g="0" b="0"/>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ea typeface="ＭＳ Ｐゴシック" pitchFamily="-109" charset="-128"/>
            <a:cs typeface="ＭＳ Ｐゴシック" pitchFamily="-109" charset="-128"/>
          </a:defRPr>
        </a:defPPr>
      </a:lstStyle>
    </a:lnDef>
  </a:objectDefaults>
  <a:extraClrSchemeLst>
    <a:extraClrScheme>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ffice Them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ffice Them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ffice Them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ffice Them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ffice Them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ffice Them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ffice Them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JPA Master PowerPoint">
  <a:themeElements>
    <a:clrScheme name="Custom 24">
      <a:dk1>
        <a:sysClr val="windowText" lastClr="000000"/>
      </a:dk1>
      <a:lt1>
        <a:sysClr val="window" lastClr="FFFFFF"/>
      </a:lt1>
      <a:dk2>
        <a:srgbClr val="404040"/>
      </a:dk2>
      <a:lt2>
        <a:srgbClr val="E1E1E1"/>
      </a:lt2>
      <a:accent1>
        <a:srgbClr val="CB333B"/>
      </a:accent1>
      <a:accent2>
        <a:srgbClr val="A2AAAD"/>
      </a:accent2>
      <a:accent3>
        <a:srgbClr val="F2A900"/>
      </a:accent3>
      <a:accent4>
        <a:srgbClr val="872651"/>
      </a:accent4>
      <a:accent5>
        <a:srgbClr val="440099"/>
      </a:accent5>
      <a:accent6>
        <a:srgbClr val="000000"/>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effectLst/>
        <a:scene3d>
          <a:camera prst="orthographicFront">
            <a:rot lat="0" lon="0" rev="0"/>
          </a:camera>
          <a:lightRig rig="threePt" dir="t">
            <a:rot lat="0" lon="0" rev="1200000"/>
          </a:lightRig>
        </a:scene3d>
        <a:sp3d/>
      </a:spPr>
      <a:bodyPr lIns="91440" tIns="91440" bIns="91440" rtlCol="0" anchor="t"/>
      <a:lstStyle>
        <a:defPPr algn="ctr">
          <a:defRPr sz="1200" dirty="0" err="1" smtClean="0">
            <a:solidFill>
              <a:srgbClr val="FFFFFF"/>
            </a:solidFill>
            <a:latin typeface="Roboto Regular"/>
            <a:cs typeface="Roboto Regular"/>
          </a:defRPr>
        </a:defPPr>
      </a:lstStyle>
      <a:style>
        <a:lnRef idx="0">
          <a:schemeClr val="lt1">
            <a:hueOff val="0"/>
            <a:satOff val="0"/>
            <a:lumOff val="0"/>
            <a:alphaOff val="0"/>
          </a:schemeClr>
        </a:lnRef>
        <a:fillRef idx="3">
          <a:scrgbClr r="0" g="0" b="0"/>
        </a:fillRef>
        <a:effectRef idx="3">
          <a:scrgbClr r="0" g="0" b="0"/>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9" charset="0"/>
            <a:ea typeface="ＭＳ Ｐゴシック" pitchFamily="-109" charset="-128"/>
            <a:cs typeface="ＭＳ Ｐゴシック" pitchFamily="-109" charset="-128"/>
          </a:defRPr>
        </a:defPPr>
      </a:lstStyle>
    </a:lnDef>
  </a:objectDefaults>
  <a:extraClrSchemeLst>
    <a:extraClrScheme>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ffice Them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ffice Them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ffice Them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ffice Them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ffice Them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ffice Them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ffice Them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Category xmlns="eede3e04-ef7f-43f3-975e-805c0c5f1e83">General Resources</Category>
    <SharedWithUsers xmlns="a9883a9a-8dc4-4a0a-a402-25be3a23f551">
      <UserInfo>
        <DisplayName>Ben Green</DisplayName>
        <AccountId>1449</AccountId>
        <AccountType/>
      </UserInfo>
      <UserInfo>
        <DisplayName>Kathleen Elliott</DisplayName>
        <AccountId>26</AccountId>
        <AccountType/>
      </UserInfo>
      <UserInfo>
        <DisplayName>Berna Diehl</DisplayName>
        <AccountId>36</AccountId>
        <AccountType/>
      </UserInfo>
      <UserInfo>
        <DisplayName>Patrick Brady</DisplayName>
        <AccountId>462</AccountId>
        <AccountType/>
      </UserInfo>
      <UserInfo>
        <DisplayName>Adam Pawluk</DisplayName>
        <AccountId>3416</AccountId>
        <AccountType/>
      </UserInfo>
      <UserInfo>
        <DisplayName>Michael O'Brien</DisplayName>
        <AccountId>862</AccountId>
        <AccountType/>
      </UserInfo>
      <UserInfo>
        <DisplayName>David Connolly</DisplayName>
        <AccountId>1232</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369C198E5EA0446B48A258369EB929D" ma:contentTypeVersion="8" ma:contentTypeDescription="Create a new document." ma:contentTypeScope="" ma:versionID="d872bdd14c10ad67b43240066461caaa">
  <xsd:schema xmlns:xsd="http://www.w3.org/2001/XMLSchema" xmlns:xs="http://www.w3.org/2001/XMLSchema" xmlns:p="http://schemas.microsoft.com/office/2006/metadata/properties" xmlns:ns2="a9883a9a-8dc4-4a0a-a402-25be3a23f551" xmlns:ns3="eede3e04-ef7f-43f3-975e-805c0c5f1e83" targetNamespace="http://schemas.microsoft.com/office/2006/metadata/properties" ma:root="true" ma:fieldsID="f389de775f37ae22da9ad2814c85c47e" ns2:_="" ns3:_="">
    <xsd:import namespace="a9883a9a-8dc4-4a0a-a402-25be3a23f551"/>
    <xsd:import namespace="eede3e04-ef7f-43f3-975e-805c0c5f1e83"/>
    <xsd:element name="properties">
      <xsd:complexType>
        <xsd:sequence>
          <xsd:element name="documentManagement">
            <xsd:complexType>
              <xsd:all>
                <xsd:element ref="ns2:SharedWithUsers" minOccurs="0"/>
                <xsd:element ref="ns2:SharingHintHash" minOccurs="0"/>
                <xsd:element ref="ns3:Category"/>
                <xsd:element ref="ns2:SharedWithDetails" minOccurs="0"/>
                <xsd:element ref="ns2:LastSharedByUser" minOccurs="0"/>
                <xsd:element ref="ns2:LastSharedByTime"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9883a9a-8dc4-4a0a-a402-25be3a23f551"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ingHintHash" ma:index="9" nillable="true" ma:displayName="Sharing Hint Hash" ma:internalName="SharingHintHash" ma:readOnly="true">
      <xsd:simpleType>
        <xsd:restriction base="dms:Text"/>
      </xsd:simpleType>
    </xsd:element>
    <xsd:element name="SharedWithDetails" ma:index="11" nillable="true" ma:displayName="Shared With Details" ma:description="" ma:internalName="SharedWithDetails" ma:readOnly="true">
      <xsd:simpleType>
        <xsd:restriction base="dms:Note">
          <xsd:maxLength value="255"/>
        </xsd:restriction>
      </xsd:simpleType>
    </xsd:element>
    <xsd:element name="LastSharedByUser" ma:index="12" nillable="true" ma:displayName="Last Shared By User" ma:description="" ma:internalName="LastSharedByUser" ma:readOnly="true">
      <xsd:simpleType>
        <xsd:restriction base="dms:Note">
          <xsd:maxLength value="255"/>
        </xsd:restriction>
      </xsd:simpleType>
    </xsd:element>
    <xsd:element name="LastSharedByTime" ma:index="13"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eede3e04-ef7f-43f3-975e-805c0c5f1e83" elementFormDefault="qualified">
    <xsd:import namespace="http://schemas.microsoft.com/office/2006/documentManagement/types"/>
    <xsd:import namespace="http://schemas.microsoft.com/office/infopath/2007/PartnerControls"/>
    <xsd:element name="Category" ma:index="10" ma:displayName="Category" ma:format="Dropdown" ma:internalName="Category">
      <xsd:simpleType>
        <xsd:restriction base="dms:Choice">
          <xsd:enumeration value="Analytics Tools"/>
          <xsd:enumeration value="Digital Projects"/>
          <xsd:enumeration value="Fun Committee"/>
          <xsd:enumeration value="General Resources"/>
          <xsd:enumeration value="Media Monitoring"/>
          <xsd:enumeration value="Video Resources"/>
        </xsd:restriction>
      </xsd:simpleType>
    </xsd:element>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6292BCB-21BD-4E6D-8B29-5908CEB9F9EE}">
  <ds:schemaRefs>
    <ds:schemaRef ds:uri="http://schemas.openxmlformats.org/package/2006/metadata/core-properties"/>
    <ds:schemaRef ds:uri="http://schemas.microsoft.com/office/infopath/2007/PartnerControls"/>
    <ds:schemaRef ds:uri="http://purl.org/dc/terms/"/>
    <ds:schemaRef ds:uri="http://schemas.microsoft.com/office/2006/documentManagement/types"/>
    <ds:schemaRef ds:uri="a9883a9a-8dc4-4a0a-a402-25be3a23f551"/>
    <ds:schemaRef ds:uri="eede3e04-ef7f-43f3-975e-805c0c5f1e83"/>
    <ds:schemaRef ds:uri="http://purl.org/dc/elements/1.1/"/>
    <ds:schemaRef ds:uri="http://schemas.microsoft.com/office/2006/metadata/properties"/>
    <ds:schemaRef ds:uri="http://www.w3.org/XML/1998/namespace"/>
    <ds:schemaRef ds:uri="http://purl.org/dc/dcmitype/"/>
  </ds:schemaRefs>
</ds:datastoreItem>
</file>

<file path=customXml/itemProps2.xml><?xml version="1.0" encoding="utf-8"?>
<ds:datastoreItem xmlns:ds="http://schemas.openxmlformats.org/officeDocument/2006/customXml" ds:itemID="{D26B4617-3B28-4E2E-AF19-216BC1A847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9883a9a-8dc4-4a0a-a402-25be3a23f551"/>
    <ds:schemaRef ds:uri="eede3e04-ef7f-43f3-975e-805c0c5f1e8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CFBA306-A956-431E-A2FB-DCA1445F376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12687</TotalTime>
  <Words>957</Words>
  <Application>Microsoft Macintosh PowerPoint</Application>
  <PresentationFormat>On-screen Show (16:9)</PresentationFormat>
  <Paragraphs>251</Paragraphs>
  <Slides>17</Slides>
  <Notes>10</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17</vt:i4>
      </vt:variant>
    </vt:vector>
  </HeadingPairs>
  <TitlesOfParts>
    <vt:vector size="29" baseType="lpstr">
      <vt:lpstr>MS PGothic</vt:lpstr>
      <vt:lpstr>MS PGothic</vt:lpstr>
      <vt:lpstr>Apple Chancery</vt:lpstr>
      <vt:lpstr>Arial</vt:lpstr>
      <vt:lpstr>Athelas</vt:lpstr>
      <vt:lpstr>Calibri</vt:lpstr>
      <vt:lpstr>Century Gothic</vt:lpstr>
      <vt:lpstr>Roboto Light</vt:lpstr>
      <vt:lpstr>Roboto Regular</vt:lpstr>
      <vt:lpstr>Wingdings</vt:lpstr>
      <vt:lpstr>JPA Master PowerPoint</vt:lpstr>
      <vt:lpstr>1_JPA Master PowerPoint</vt:lpstr>
      <vt:lpstr>PowerPoint Presentation</vt:lpstr>
      <vt:lpstr>Importance of Length of Stay Prediction</vt:lpstr>
      <vt:lpstr>Motivation, The case for HMM</vt:lpstr>
      <vt:lpstr>Dataset : Physionet2012 Challenge</vt:lpstr>
      <vt:lpstr>Regression Task, Big Picture</vt:lpstr>
      <vt:lpstr>Baseline Models (5 regression models)</vt:lpstr>
      <vt:lpstr>Visualization of Data for a single patient</vt:lpstr>
      <vt:lpstr>HMM Model Big Picture</vt:lpstr>
      <vt:lpstr>Design choices-Non/Overlapping time windows</vt:lpstr>
      <vt:lpstr>Design choices - Optimum # of states</vt:lpstr>
      <vt:lpstr>RMSE Comparison</vt:lpstr>
      <vt:lpstr>Combining ICU type</vt:lpstr>
      <vt:lpstr>Interpretability</vt:lpstr>
      <vt:lpstr>Limitations, Conclusion and Future Work </vt:lpstr>
      <vt:lpstr>PowerPoint Presentation</vt:lpstr>
      <vt:lpstr>Design choices-Non/Overlapping time windows-continued</vt:lpstr>
      <vt:lpstr>Design choices-Non/Overlapping time windows- continued</vt:lpstr>
    </vt:vector>
  </TitlesOfParts>
  <LinksUpToDate>false</LinksUpToDate>
  <SharedDoc>false</SharedDoc>
  <HyperlinksChanged>false</HyperlinksChanged>
  <AppVersion>16.0014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JPA Guest</dc:creator>
  <cp:lastModifiedBy>Microsoft Office User</cp:lastModifiedBy>
  <cp:revision>252</cp:revision>
  <dcterms:modified xsi:type="dcterms:W3CDTF">2019-03-12T21:51:47Z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0x0101003369C198E5EA0446B48A258369EB929D</vt:lpwstr>
  </property>
</Properties>
</file>

<file path=docProps/thumbnail.jpeg>
</file>